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5"/>
  </p:notesMasterIdLst>
  <p:handoutMasterIdLst>
    <p:handoutMasterId r:id="rId36"/>
  </p:handoutMasterIdLst>
  <p:sldIdLst>
    <p:sldId id="317" r:id="rId2"/>
    <p:sldId id="302" r:id="rId3"/>
    <p:sldId id="2398" r:id="rId4"/>
    <p:sldId id="2432" r:id="rId5"/>
    <p:sldId id="2430" r:id="rId6"/>
    <p:sldId id="2456" r:id="rId7"/>
    <p:sldId id="2457" r:id="rId8"/>
    <p:sldId id="2458" r:id="rId9"/>
    <p:sldId id="2459" r:id="rId10"/>
    <p:sldId id="2445" r:id="rId11"/>
    <p:sldId id="2446" r:id="rId12"/>
    <p:sldId id="2448" r:id="rId13"/>
    <p:sldId id="2449" r:id="rId14"/>
    <p:sldId id="2450" r:id="rId15"/>
    <p:sldId id="2451" r:id="rId16"/>
    <p:sldId id="2452" r:id="rId17"/>
    <p:sldId id="2453" r:id="rId18"/>
    <p:sldId id="2454" r:id="rId19"/>
    <p:sldId id="2460" r:id="rId20"/>
    <p:sldId id="2474" r:id="rId21"/>
    <p:sldId id="2462" r:id="rId22"/>
    <p:sldId id="2463" r:id="rId23"/>
    <p:sldId id="2464" r:id="rId24"/>
    <p:sldId id="2465" r:id="rId25"/>
    <p:sldId id="2466" r:id="rId26"/>
    <p:sldId id="2467" r:id="rId27"/>
    <p:sldId id="2468" r:id="rId28"/>
    <p:sldId id="2469" r:id="rId29"/>
    <p:sldId id="2470" r:id="rId30"/>
    <p:sldId id="2471" r:id="rId31"/>
    <p:sldId id="2472" r:id="rId32"/>
    <p:sldId id="2473" r:id="rId33"/>
    <p:sldId id="316" r:id="rId34"/>
  </p:sldIdLst>
  <p:sldSz cx="12192000" cy="6858000"/>
  <p:notesSz cx="6888163" cy="10020300"/>
  <p:embeddedFontLst>
    <p:embeddedFont>
      <p:font typeface="Arial Black" panose="020B0A04020102020204" pitchFamily="34" charset="0"/>
      <p:bold r:id="rId37"/>
    </p:embeddedFont>
    <p:embeddedFont>
      <p:font typeface="Arial Narrow" panose="020B0606020202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ine joy malait" initials="sj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254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5" autoAdjust="0"/>
    <p:restoredTop sz="95033" autoAdjust="0"/>
  </p:normalViewPr>
  <p:slideViewPr>
    <p:cSldViewPr snapToGrid="0">
      <p:cViewPr varScale="1">
        <p:scale>
          <a:sx n="79" d="100"/>
          <a:sy n="79" d="100"/>
        </p:scale>
        <p:origin x="92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Cabatingan" userId="3d0dd31db19c01cf" providerId="LiveId" clId="{A2AC846B-2F0A-4E41-A33F-581990CE7DCC}"/>
    <pc:docChg chg="modSld">
      <pc:chgData name="Walter Cabatingan" userId="3d0dd31db19c01cf" providerId="LiveId" clId="{A2AC846B-2F0A-4E41-A33F-581990CE7DCC}" dt="2024-06-18T06:21:21.782" v="144" actId="6549"/>
      <pc:docMkLst>
        <pc:docMk/>
      </pc:docMkLst>
      <pc:sldChg chg="modSp mod">
        <pc:chgData name="Walter Cabatingan" userId="3d0dd31db19c01cf" providerId="LiveId" clId="{A2AC846B-2F0A-4E41-A33F-581990CE7DCC}" dt="2024-06-18T06:21:21.782" v="144" actId="6549"/>
        <pc:sldMkLst>
          <pc:docMk/>
          <pc:sldMk cId="0" sldId="2398"/>
        </pc:sldMkLst>
        <pc:spChg chg="mod">
          <ac:chgData name="Walter Cabatingan" userId="3d0dd31db19c01cf" providerId="LiveId" clId="{A2AC846B-2F0A-4E41-A33F-581990CE7DCC}" dt="2024-06-18T06:21:21.782" v="144" actId="6549"/>
          <ac:spMkLst>
            <pc:docMk/>
            <pc:sldMk cId="0" sldId="2398"/>
            <ac:spMk id="6" creationId="{79BEAB86-0689-D70A-0071-8B82F0AEAC55}"/>
          </ac:spMkLst>
        </pc:spChg>
      </pc:sldChg>
      <pc:sldChg chg="modSp mod">
        <pc:chgData name="Walter Cabatingan" userId="3d0dd31db19c01cf" providerId="LiveId" clId="{A2AC846B-2F0A-4E41-A33F-581990CE7DCC}" dt="2024-06-18T06:18:58.615" v="134" actId="20577"/>
        <pc:sldMkLst>
          <pc:docMk/>
          <pc:sldMk cId="430055173" sldId="2465"/>
        </pc:sldMkLst>
        <pc:spChg chg="mod">
          <ac:chgData name="Walter Cabatingan" userId="3d0dd31db19c01cf" providerId="LiveId" clId="{A2AC846B-2F0A-4E41-A33F-581990CE7DCC}" dt="2024-06-18T06:18:58.615" v="134" actId="20577"/>
          <ac:spMkLst>
            <pc:docMk/>
            <pc:sldMk cId="430055173" sldId="2465"/>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2984870" cy="502755"/>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3901701" y="0"/>
            <a:ext cx="2984870" cy="502755"/>
          </a:xfrm>
          <a:prstGeom prst="rect">
            <a:avLst/>
          </a:prstGeom>
        </p:spPr>
        <p:txBody>
          <a:bodyPr vert="horz" lIns="94229" tIns="47114" rIns="94229" bIns="47114" rtlCol="0"/>
          <a:lstStyle>
            <a:lvl1pPr algn="r">
              <a:defRPr sz="1200"/>
            </a:lvl1pPr>
          </a:lstStyle>
          <a:p>
            <a:fld id="{696C064A-D61B-4B21-B757-51A9B82445B8}" type="datetimeFigureOut">
              <a:rPr lang="en-US" smtClean="0"/>
              <a:t>6/18/2024</a:t>
            </a:fld>
            <a:endParaRPr lang="en-US"/>
          </a:p>
        </p:txBody>
      </p:sp>
      <p:sp>
        <p:nvSpPr>
          <p:cNvPr id="4" name="Footer Placeholder 3"/>
          <p:cNvSpPr>
            <a:spLocks noGrp="1"/>
          </p:cNvSpPr>
          <p:nvPr>
            <p:ph type="ftr" sz="quarter" idx="2"/>
          </p:nvPr>
        </p:nvSpPr>
        <p:spPr>
          <a:xfrm>
            <a:off x="3" y="9517548"/>
            <a:ext cx="2984870" cy="50275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3901701" y="9517548"/>
            <a:ext cx="2984870" cy="502754"/>
          </a:xfrm>
          <a:prstGeom prst="rect">
            <a:avLst/>
          </a:prstGeom>
        </p:spPr>
        <p:txBody>
          <a:bodyPr vert="horz" lIns="94229" tIns="47114" rIns="94229" bIns="47114"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2984870" cy="502755"/>
          </a:xfrm>
          <a:prstGeom prst="rect">
            <a:avLst/>
          </a:prstGeom>
        </p:spPr>
        <p:txBody>
          <a:bodyPr vert="horz" lIns="94229" tIns="47114" rIns="94229" bIns="47114" rtlCol="0"/>
          <a:lstStyle>
            <a:lvl1pPr algn="l">
              <a:defRPr sz="1200"/>
            </a:lvl1pPr>
          </a:lstStyle>
          <a:p>
            <a:endParaRPr lang="en-PH"/>
          </a:p>
        </p:txBody>
      </p:sp>
      <p:sp>
        <p:nvSpPr>
          <p:cNvPr id="3" name="Date Placeholder 2"/>
          <p:cNvSpPr>
            <a:spLocks noGrp="1"/>
          </p:cNvSpPr>
          <p:nvPr>
            <p:ph type="dt" idx="1"/>
          </p:nvPr>
        </p:nvSpPr>
        <p:spPr>
          <a:xfrm>
            <a:off x="3901701" y="0"/>
            <a:ext cx="2984870" cy="502755"/>
          </a:xfrm>
          <a:prstGeom prst="rect">
            <a:avLst/>
          </a:prstGeom>
        </p:spPr>
        <p:txBody>
          <a:bodyPr vert="horz" lIns="94229" tIns="47114" rIns="94229" bIns="47114" rtlCol="0"/>
          <a:lstStyle>
            <a:lvl1pPr algn="r">
              <a:defRPr sz="1200"/>
            </a:lvl1pPr>
          </a:lstStyle>
          <a:p>
            <a:fld id="{0061C845-3EB4-4A24-ACEB-87F139713DAC}" type="datetimeFigureOut">
              <a:rPr lang="en-PH" smtClean="0"/>
              <a:t>18/06/2024</a:t>
            </a:fld>
            <a:endParaRPr lang="en-PH"/>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4229" tIns="47114" rIns="94229" bIns="47114" rtlCol="0" anchor="ctr"/>
          <a:lstStyle/>
          <a:p>
            <a:endParaRPr lang="en-PH"/>
          </a:p>
        </p:txBody>
      </p:sp>
      <p:sp>
        <p:nvSpPr>
          <p:cNvPr id="5" name="Notes Placeholder 4"/>
          <p:cNvSpPr>
            <a:spLocks noGrp="1"/>
          </p:cNvSpPr>
          <p:nvPr>
            <p:ph type="body" sz="quarter" idx="3"/>
          </p:nvPr>
        </p:nvSpPr>
        <p:spPr>
          <a:xfrm>
            <a:off x="688817" y="4822270"/>
            <a:ext cx="5510530" cy="3945493"/>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3" y="9517548"/>
            <a:ext cx="2984870" cy="502754"/>
          </a:xfrm>
          <a:prstGeom prst="rect">
            <a:avLst/>
          </a:prstGeom>
        </p:spPr>
        <p:txBody>
          <a:bodyPr vert="horz" lIns="94229" tIns="47114" rIns="94229" bIns="47114" rtlCol="0" anchor="b"/>
          <a:lstStyle>
            <a:lvl1pPr algn="l">
              <a:defRPr sz="1200"/>
            </a:lvl1pPr>
          </a:lstStyle>
          <a:p>
            <a:endParaRPr lang="en-PH"/>
          </a:p>
        </p:txBody>
      </p:sp>
      <p:sp>
        <p:nvSpPr>
          <p:cNvPr id="7" name="Slide Number Placeholder 6"/>
          <p:cNvSpPr>
            <a:spLocks noGrp="1"/>
          </p:cNvSpPr>
          <p:nvPr>
            <p:ph type="sldNum" sz="quarter" idx="5"/>
          </p:nvPr>
        </p:nvSpPr>
        <p:spPr>
          <a:xfrm>
            <a:off x="3901701" y="9517548"/>
            <a:ext cx="2984870" cy="502754"/>
          </a:xfrm>
          <a:prstGeom prst="rect">
            <a:avLst/>
          </a:prstGeom>
        </p:spPr>
        <p:txBody>
          <a:bodyPr vert="horz" lIns="94229" tIns="47114" rIns="94229" bIns="47114" rtlCol="0" anchor="b"/>
          <a:lstStyle>
            <a:lvl1pPr algn="r">
              <a:defRPr sz="1200"/>
            </a:lvl1pPr>
          </a:lstStyle>
          <a:p>
            <a:fld id="{B7BC69F2-5089-44A9-92C8-BAECB103B5AD}" type="slidenum">
              <a:rPr lang="en-PH" smtClean="0"/>
              <a:t>‹#›</a:t>
            </a:fld>
            <a:endParaRPr lang="en-PH"/>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340">
              <a:defRPr/>
            </a:pPr>
            <a:endParaRPr lang="en-PH" b="1" dirty="0"/>
          </a:p>
        </p:txBody>
      </p:sp>
      <p:sp>
        <p:nvSpPr>
          <p:cNvPr id="4" name="Slide Number Placeholder 3"/>
          <p:cNvSpPr>
            <a:spLocks noGrp="1"/>
          </p:cNvSpPr>
          <p:nvPr>
            <p:ph type="sldNum" sz="quarter" idx="5"/>
          </p:nvPr>
        </p:nvSpPr>
        <p:spPr/>
        <p:txBody>
          <a:bodyPr/>
          <a:lstStyle/>
          <a:p>
            <a:fld id="{B7BC69F2-5089-44A9-92C8-BAECB103B5AD}" type="slidenum">
              <a:rPr lang="en-PH" smtClean="0"/>
              <a:t>1</a:t>
            </a:fld>
            <a:endParaRPr lang="en-PH"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10</a:t>
            </a:fld>
            <a:endParaRPr lang="en-PH"/>
          </a:p>
        </p:txBody>
      </p:sp>
    </p:spTree>
    <p:extLst>
      <p:ext uri="{BB962C8B-B14F-4D97-AF65-F5344CB8AC3E}">
        <p14:creationId xmlns:p14="http://schemas.microsoft.com/office/powerpoint/2010/main" val="632806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11</a:t>
            </a:fld>
            <a:endParaRPr lang="en-PH"/>
          </a:p>
        </p:txBody>
      </p:sp>
    </p:spTree>
    <p:extLst>
      <p:ext uri="{BB962C8B-B14F-4D97-AF65-F5344CB8AC3E}">
        <p14:creationId xmlns:p14="http://schemas.microsoft.com/office/powerpoint/2010/main" val="129207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12</a:t>
            </a:fld>
            <a:endParaRPr lang="en-PH"/>
          </a:p>
        </p:txBody>
      </p:sp>
    </p:spTree>
    <p:extLst>
      <p:ext uri="{BB962C8B-B14F-4D97-AF65-F5344CB8AC3E}">
        <p14:creationId xmlns:p14="http://schemas.microsoft.com/office/powerpoint/2010/main" val="30128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13</a:t>
            </a:fld>
            <a:endParaRPr lang="en-PH"/>
          </a:p>
        </p:txBody>
      </p:sp>
    </p:spTree>
    <p:extLst>
      <p:ext uri="{BB962C8B-B14F-4D97-AF65-F5344CB8AC3E}">
        <p14:creationId xmlns:p14="http://schemas.microsoft.com/office/powerpoint/2010/main" val="15404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14</a:t>
            </a:fld>
            <a:endParaRPr lang="en-PH"/>
          </a:p>
        </p:txBody>
      </p:sp>
    </p:spTree>
    <p:extLst>
      <p:ext uri="{BB962C8B-B14F-4D97-AF65-F5344CB8AC3E}">
        <p14:creationId xmlns:p14="http://schemas.microsoft.com/office/powerpoint/2010/main" val="562158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15</a:t>
            </a:fld>
            <a:endParaRPr lang="en-PH"/>
          </a:p>
        </p:txBody>
      </p:sp>
    </p:spTree>
    <p:extLst>
      <p:ext uri="{BB962C8B-B14F-4D97-AF65-F5344CB8AC3E}">
        <p14:creationId xmlns:p14="http://schemas.microsoft.com/office/powerpoint/2010/main" val="2571286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16</a:t>
            </a:fld>
            <a:endParaRPr lang="en-PH"/>
          </a:p>
        </p:txBody>
      </p:sp>
    </p:spTree>
    <p:extLst>
      <p:ext uri="{BB962C8B-B14F-4D97-AF65-F5344CB8AC3E}">
        <p14:creationId xmlns:p14="http://schemas.microsoft.com/office/powerpoint/2010/main" val="428794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17</a:t>
            </a:fld>
            <a:endParaRPr lang="en-PH"/>
          </a:p>
        </p:txBody>
      </p:sp>
    </p:spTree>
    <p:extLst>
      <p:ext uri="{BB962C8B-B14F-4D97-AF65-F5344CB8AC3E}">
        <p14:creationId xmlns:p14="http://schemas.microsoft.com/office/powerpoint/2010/main" val="4125185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18</a:t>
            </a:fld>
            <a:endParaRPr lang="en-PH"/>
          </a:p>
        </p:txBody>
      </p:sp>
    </p:spTree>
    <p:extLst>
      <p:ext uri="{BB962C8B-B14F-4D97-AF65-F5344CB8AC3E}">
        <p14:creationId xmlns:p14="http://schemas.microsoft.com/office/powerpoint/2010/main" val="2699623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19</a:t>
            </a:fld>
            <a:endParaRPr lang="en-PH"/>
          </a:p>
        </p:txBody>
      </p:sp>
    </p:spTree>
    <p:extLst>
      <p:ext uri="{BB962C8B-B14F-4D97-AF65-F5344CB8AC3E}">
        <p14:creationId xmlns:p14="http://schemas.microsoft.com/office/powerpoint/2010/main" val="403044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1" dirty="0"/>
          </a:p>
        </p:txBody>
      </p:sp>
      <p:sp>
        <p:nvSpPr>
          <p:cNvPr id="4" name="Slide Number Placeholder 3"/>
          <p:cNvSpPr>
            <a:spLocks noGrp="1"/>
          </p:cNvSpPr>
          <p:nvPr>
            <p:ph type="sldNum" sz="quarter" idx="5"/>
          </p:nvPr>
        </p:nvSpPr>
        <p:spPr/>
        <p:txBody>
          <a:bodyPr/>
          <a:lstStyle/>
          <a:p>
            <a:fld id="{B7BC69F2-5089-44A9-92C8-BAECB103B5AD}" type="slidenum">
              <a:rPr lang="en-PH" smtClean="0"/>
              <a:t>2</a:t>
            </a:fld>
            <a:endParaRPr lang="en-PH"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20</a:t>
            </a:fld>
            <a:endParaRPr lang="en-PH"/>
          </a:p>
        </p:txBody>
      </p:sp>
    </p:spTree>
    <p:extLst>
      <p:ext uri="{BB962C8B-B14F-4D97-AF65-F5344CB8AC3E}">
        <p14:creationId xmlns:p14="http://schemas.microsoft.com/office/powerpoint/2010/main" val="1004215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21</a:t>
            </a:fld>
            <a:endParaRPr lang="en-PH"/>
          </a:p>
        </p:txBody>
      </p:sp>
    </p:spTree>
    <p:extLst>
      <p:ext uri="{BB962C8B-B14F-4D97-AF65-F5344CB8AC3E}">
        <p14:creationId xmlns:p14="http://schemas.microsoft.com/office/powerpoint/2010/main" val="4281603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22</a:t>
            </a:fld>
            <a:endParaRPr lang="en-PH"/>
          </a:p>
        </p:txBody>
      </p:sp>
    </p:spTree>
    <p:extLst>
      <p:ext uri="{BB962C8B-B14F-4D97-AF65-F5344CB8AC3E}">
        <p14:creationId xmlns:p14="http://schemas.microsoft.com/office/powerpoint/2010/main" val="321955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23</a:t>
            </a:fld>
            <a:endParaRPr lang="en-PH"/>
          </a:p>
        </p:txBody>
      </p:sp>
    </p:spTree>
    <p:extLst>
      <p:ext uri="{BB962C8B-B14F-4D97-AF65-F5344CB8AC3E}">
        <p14:creationId xmlns:p14="http://schemas.microsoft.com/office/powerpoint/2010/main" val="2015853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24</a:t>
            </a:fld>
            <a:endParaRPr lang="en-PH"/>
          </a:p>
        </p:txBody>
      </p:sp>
    </p:spTree>
    <p:extLst>
      <p:ext uri="{BB962C8B-B14F-4D97-AF65-F5344CB8AC3E}">
        <p14:creationId xmlns:p14="http://schemas.microsoft.com/office/powerpoint/2010/main" val="291955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25</a:t>
            </a:fld>
            <a:endParaRPr lang="en-PH"/>
          </a:p>
        </p:txBody>
      </p:sp>
    </p:spTree>
    <p:extLst>
      <p:ext uri="{BB962C8B-B14F-4D97-AF65-F5344CB8AC3E}">
        <p14:creationId xmlns:p14="http://schemas.microsoft.com/office/powerpoint/2010/main" val="202042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26</a:t>
            </a:fld>
            <a:endParaRPr lang="en-PH"/>
          </a:p>
        </p:txBody>
      </p:sp>
    </p:spTree>
    <p:extLst>
      <p:ext uri="{BB962C8B-B14F-4D97-AF65-F5344CB8AC3E}">
        <p14:creationId xmlns:p14="http://schemas.microsoft.com/office/powerpoint/2010/main" val="173528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27</a:t>
            </a:fld>
            <a:endParaRPr lang="en-PH"/>
          </a:p>
        </p:txBody>
      </p:sp>
    </p:spTree>
    <p:extLst>
      <p:ext uri="{BB962C8B-B14F-4D97-AF65-F5344CB8AC3E}">
        <p14:creationId xmlns:p14="http://schemas.microsoft.com/office/powerpoint/2010/main" val="1120504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28</a:t>
            </a:fld>
            <a:endParaRPr lang="en-PH"/>
          </a:p>
        </p:txBody>
      </p:sp>
    </p:spTree>
    <p:extLst>
      <p:ext uri="{BB962C8B-B14F-4D97-AF65-F5344CB8AC3E}">
        <p14:creationId xmlns:p14="http://schemas.microsoft.com/office/powerpoint/2010/main" val="1966284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29</a:t>
            </a:fld>
            <a:endParaRPr lang="en-PH"/>
          </a:p>
        </p:txBody>
      </p:sp>
    </p:spTree>
    <p:extLst>
      <p:ext uri="{BB962C8B-B14F-4D97-AF65-F5344CB8AC3E}">
        <p14:creationId xmlns:p14="http://schemas.microsoft.com/office/powerpoint/2010/main" val="56254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3</a:t>
            </a:fld>
            <a:endParaRPr lang="en-PH"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30</a:t>
            </a:fld>
            <a:endParaRPr lang="en-PH"/>
          </a:p>
        </p:txBody>
      </p:sp>
    </p:spTree>
    <p:extLst>
      <p:ext uri="{BB962C8B-B14F-4D97-AF65-F5344CB8AC3E}">
        <p14:creationId xmlns:p14="http://schemas.microsoft.com/office/powerpoint/2010/main" val="3813581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31</a:t>
            </a:fld>
            <a:endParaRPr lang="en-PH"/>
          </a:p>
        </p:txBody>
      </p:sp>
    </p:spTree>
    <p:extLst>
      <p:ext uri="{BB962C8B-B14F-4D97-AF65-F5344CB8AC3E}">
        <p14:creationId xmlns:p14="http://schemas.microsoft.com/office/powerpoint/2010/main" val="2916608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32</a:t>
            </a:fld>
            <a:endParaRPr lang="en-PH"/>
          </a:p>
        </p:txBody>
      </p:sp>
    </p:spTree>
    <p:extLst>
      <p:ext uri="{BB962C8B-B14F-4D97-AF65-F5344CB8AC3E}">
        <p14:creationId xmlns:p14="http://schemas.microsoft.com/office/powerpoint/2010/main" val="1954607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7BC69F2-5089-44A9-92C8-BAECB103B5AD}" type="slidenum">
              <a:rPr lang="en-PH" smtClean="0"/>
              <a:t>33</a:t>
            </a:fld>
            <a:endParaRPr lang="en-PH"/>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4</a:t>
            </a:fld>
            <a:endParaRPr lang="en-PH"/>
          </a:p>
        </p:txBody>
      </p:sp>
    </p:spTree>
    <p:extLst>
      <p:ext uri="{BB962C8B-B14F-4D97-AF65-F5344CB8AC3E}">
        <p14:creationId xmlns:p14="http://schemas.microsoft.com/office/powerpoint/2010/main" val="8199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5</a:t>
            </a:fld>
            <a:endParaRPr lang="en-PH"/>
          </a:p>
        </p:txBody>
      </p:sp>
    </p:spTree>
    <p:extLst>
      <p:ext uri="{BB962C8B-B14F-4D97-AF65-F5344CB8AC3E}">
        <p14:creationId xmlns:p14="http://schemas.microsoft.com/office/powerpoint/2010/main" val="133802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6</a:t>
            </a:fld>
            <a:endParaRPr lang="en-PH"/>
          </a:p>
        </p:txBody>
      </p:sp>
    </p:spTree>
    <p:extLst>
      <p:ext uri="{BB962C8B-B14F-4D97-AF65-F5344CB8AC3E}">
        <p14:creationId xmlns:p14="http://schemas.microsoft.com/office/powerpoint/2010/main" val="90318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7</a:t>
            </a:fld>
            <a:endParaRPr lang="en-PH"/>
          </a:p>
        </p:txBody>
      </p:sp>
    </p:spTree>
    <p:extLst>
      <p:ext uri="{BB962C8B-B14F-4D97-AF65-F5344CB8AC3E}">
        <p14:creationId xmlns:p14="http://schemas.microsoft.com/office/powerpoint/2010/main" val="141199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8</a:t>
            </a:fld>
            <a:endParaRPr lang="en-PH"/>
          </a:p>
        </p:txBody>
      </p:sp>
    </p:spTree>
    <p:extLst>
      <p:ext uri="{BB962C8B-B14F-4D97-AF65-F5344CB8AC3E}">
        <p14:creationId xmlns:p14="http://schemas.microsoft.com/office/powerpoint/2010/main" val="338125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b="0" dirty="0"/>
          </a:p>
        </p:txBody>
      </p:sp>
      <p:sp>
        <p:nvSpPr>
          <p:cNvPr id="4" name="Slide Number Placeholder 3"/>
          <p:cNvSpPr>
            <a:spLocks noGrp="1"/>
          </p:cNvSpPr>
          <p:nvPr>
            <p:ph type="sldNum" sz="quarter" idx="5"/>
          </p:nvPr>
        </p:nvSpPr>
        <p:spPr/>
        <p:txBody>
          <a:bodyPr/>
          <a:lstStyle/>
          <a:p>
            <a:fld id="{B7BC69F2-5089-44A9-92C8-BAECB103B5AD}" type="slidenum">
              <a:rPr lang="en-PH" smtClean="0"/>
              <a:t>9</a:t>
            </a:fld>
            <a:endParaRPr lang="en-PH"/>
          </a:p>
        </p:txBody>
      </p:sp>
    </p:spTree>
    <p:extLst>
      <p:ext uri="{BB962C8B-B14F-4D97-AF65-F5344CB8AC3E}">
        <p14:creationId xmlns:p14="http://schemas.microsoft.com/office/powerpoint/2010/main" val="2437326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6167" y="1216220"/>
            <a:ext cx="6619407" cy="2212780"/>
          </a:xfrm>
        </p:spPr>
        <p:txBody>
          <a:bodyPr anchor="ctr">
            <a:normAutofit/>
          </a:bodyPr>
          <a:lstStyle>
            <a:lvl1pPr algn="ctr">
              <a:defRPr sz="5400">
                <a:solidFill>
                  <a:srgbClr val="25496C"/>
                </a:solidFill>
              </a:defRPr>
            </a:lvl1pPr>
          </a:lstStyle>
          <a:p>
            <a:r>
              <a:rPr lang="en-US" dirty="0"/>
              <a:t>CLICK TO EDIT MASTER TITLE STYLE</a:t>
            </a:r>
          </a:p>
        </p:txBody>
      </p:sp>
      <p:sp>
        <p:nvSpPr>
          <p:cNvPr id="3" name="Subtitle 2"/>
          <p:cNvSpPr>
            <a:spLocks noGrp="1"/>
          </p:cNvSpPr>
          <p:nvPr>
            <p:ph type="subTitle" idx="1"/>
          </p:nvPr>
        </p:nvSpPr>
        <p:spPr>
          <a:xfrm>
            <a:off x="126168" y="3429000"/>
            <a:ext cx="6619406" cy="675249"/>
          </a:xfrm>
        </p:spPr>
        <p:txBody>
          <a:bodyPr anchor="ct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D37EB4CA-44AE-1844-B9A5-88014A6F47BC}"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EB4CA-44AE-1844-B9A5-88014A6F47BC}"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EB4CA-44AE-1844-B9A5-88014A6F47BC}"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784" y="248301"/>
            <a:ext cx="12345692" cy="864068"/>
          </a:xfrm>
        </p:spPr>
        <p:txBody>
          <a:bodyPr/>
          <a:lstStyle>
            <a:lvl1pPr>
              <a:defRPr spc="-150"/>
            </a:lvl1pPr>
          </a:lstStyle>
          <a:p>
            <a:r>
              <a:rPr lang="en-US" dirty="0"/>
              <a:t>CLICK TO EDIT MASTER TITLE STYLE</a:t>
            </a:r>
          </a:p>
        </p:txBody>
      </p:sp>
      <p:sp>
        <p:nvSpPr>
          <p:cNvPr id="3" name="Content Placeholder 2"/>
          <p:cNvSpPr>
            <a:spLocks noGrp="1"/>
          </p:cNvSpPr>
          <p:nvPr>
            <p:ph idx="1" hasCustomPrompt="1"/>
          </p:nvPr>
        </p:nvSpPr>
        <p:spPr>
          <a:xfrm>
            <a:off x="329784" y="1573159"/>
            <a:ext cx="11552644" cy="45584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199" y="6356350"/>
            <a:ext cx="2936649" cy="365125"/>
          </a:xfrm>
        </p:spPr>
        <p:txBody>
          <a:bodyPr/>
          <a:lstStyle/>
          <a:p>
            <a:fld id="{D37EB4CA-44AE-1844-B9A5-88014A6F47BC}" type="datetimeFigureOut">
              <a:rPr lang="en-US" smtClean="0"/>
              <a:t>6/18/2024</a:t>
            </a:fld>
            <a:endParaRPr lang="en-US" dirty="0"/>
          </a:p>
        </p:txBody>
      </p:sp>
      <p:sp>
        <p:nvSpPr>
          <p:cNvPr id="5" name="Footer Placeholder 4"/>
          <p:cNvSpPr>
            <a:spLocks noGrp="1"/>
          </p:cNvSpPr>
          <p:nvPr>
            <p:ph type="ftr" sz="quarter" idx="11"/>
          </p:nvPr>
        </p:nvSpPr>
        <p:spPr>
          <a:xfrm>
            <a:off x="4038600" y="6356350"/>
            <a:ext cx="4404974" cy="365125"/>
          </a:xfrm>
        </p:spPr>
        <p:txBody>
          <a:bodyPr/>
          <a:lstStyle/>
          <a:p>
            <a:endParaRPr lang="en-US" dirty="0"/>
          </a:p>
        </p:txBody>
      </p:sp>
      <p:sp>
        <p:nvSpPr>
          <p:cNvPr id="7" name="TextBox 6"/>
          <p:cNvSpPr txBox="1"/>
          <p:nvPr userDrawn="1"/>
        </p:nvSpPr>
        <p:spPr>
          <a:xfrm>
            <a:off x="11671460" y="6448202"/>
            <a:ext cx="538780" cy="307777"/>
          </a:xfrm>
          <a:prstGeom prst="rect">
            <a:avLst/>
          </a:prstGeom>
          <a:noFill/>
        </p:spPr>
        <p:txBody>
          <a:bodyPr wrap="square" rtlCol="0">
            <a:spAutoFit/>
          </a:bodyPr>
          <a:lstStyle/>
          <a:p>
            <a:pPr algn="ctr"/>
            <a:fld id="{EE03FF82-9120-0D41-9037-8863C72AD6C2}" type="slidenum">
              <a:rPr lang="en-US" sz="1400" smtClean="0">
                <a:solidFill>
                  <a:schemeClr val="tx1">
                    <a:lumMod val="65000"/>
                    <a:lumOff val="35000"/>
                  </a:schemeClr>
                </a:solidFill>
                <a:latin typeface="Arial" panose="020B0604020202020204" pitchFamily="34" charset="0"/>
                <a:cs typeface="Arial" panose="020B0604020202020204" pitchFamily="34" charset="0"/>
              </a:rPr>
              <a:t>‹#›</a:t>
            </a:fld>
            <a:endParaRPr lang="en-US"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TextBox 7"/>
          <p:cNvSpPr txBox="1"/>
          <p:nvPr userDrawn="1"/>
        </p:nvSpPr>
        <p:spPr>
          <a:xfrm>
            <a:off x="303025" y="934777"/>
            <a:ext cx="11738920" cy="307777"/>
          </a:xfrm>
          <a:prstGeom prst="rect">
            <a:avLst/>
          </a:prstGeom>
          <a:noFill/>
        </p:spPr>
        <p:txBody>
          <a:bodyPr wrap="square" rtlCol="0">
            <a:spAutoFit/>
          </a:bodyPr>
          <a:lstStyle/>
          <a:p>
            <a:pPr algn="r"/>
            <a:r>
              <a:rPr lang="en-US" sz="1400" dirty="0">
                <a:solidFill>
                  <a:srgbClr val="27496C"/>
                </a:solidFill>
                <a:latin typeface="Arial Narrow" panose="020B0606020202030204" pitchFamily="34" charset="0"/>
                <a:cs typeface="Arial Narrow" panose="020B0606020202030204" pitchFamily="34" charset="0"/>
              </a:rPr>
              <a:t>CAPABLE    CREDIBLE   SUSTAINABLE</a:t>
            </a:r>
          </a:p>
        </p:txBody>
      </p:sp>
      <p:cxnSp>
        <p:nvCxnSpPr>
          <p:cNvPr id="9" name="Straight Connector 8"/>
          <p:cNvCxnSpPr>
            <a:stCxn id="8" idx="1"/>
          </p:cNvCxnSpPr>
          <p:nvPr userDrawn="1"/>
        </p:nvCxnSpPr>
        <p:spPr>
          <a:xfrm>
            <a:off x="303025" y="1088666"/>
            <a:ext cx="8860408" cy="23703"/>
          </a:xfrm>
          <a:prstGeom prst="line">
            <a:avLst/>
          </a:prstGeom>
          <a:ln w="12700">
            <a:solidFill>
              <a:srgbClr val="27496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4916774" y="2668249"/>
            <a:ext cx="0" cy="373255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901406" y="6400800"/>
            <a:ext cx="10100201" cy="307777"/>
          </a:xfrm>
          <a:prstGeom prst="rect">
            <a:avLst/>
          </a:prstGeom>
          <a:noFill/>
        </p:spPr>
        <p:txBody>
          <a:bodyPr wrap="square" rtlCol="0">
            <a:spAutoFit/>
          </a:bodyPr>
          <a:lstStyle/>
          <a:p>
            <a:pPr algn="r"/>
            <a:r>
              <a:rPr lang="en-US" sz="1400" dirty="0">
                <a:solidFill>
                  <a:schemeClr val="bg1"/>
                </a:solidFill>
                <a:latin typeface="Arial Narrow" panose="020B0606020202030204" pitchFamily="34" charset="0"/>
                <a:cs typeface="Arial Narrow" panose="020B0606020202030204" pitchFamily="34" charset="0"/>
              </a:rPr>
              <a:t>CREDIBLE	 CAPABLE     SUSTAINABLE</a:t>
            </a:r>
          </a:p>
        </p:txBody>
      </p:sp>
      <p:pic>
        <p:nvPicPr>
          <p:cNvPr id="3" name="Picture 2" descr="Logo&#10;&#10;Description automatically generated"/>
          <p:cNvPicPr>
            <a:picLocks noChangeAspect="1"/>
          </p:cNvPicPr>
          <p:nvPr userDrawn="1"/>
        </p:nvPicPr>
        <p:blipFill>
          <a:blip r:embed="rId3"/>
          <a:stretch>
            <a:fillRect/>
          </a:stretch>
        </p:blipFill>
        <p:spPr>
          <a:xfrm>
            <a:off x="8351370" y="6327679"/>
            <a:ext cx="537797" cy="44652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7EB4CA-44AE-1844-B9A5-88014A6F47BC}"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7EB4CA-44AE-1844-B9A5-88014A6F47BC}" type="datetimeFigureOut">
              <a:rPr lang="en-US" smtClean="0"/>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7EB4CA-44AE-1844-B9A5-88014A6F47BC}"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7EB4CA-44AE-1844-B9A5-88014A6F47BC}" type="datetimeFigureOut">
              <a:rPr lang="en-US" smtClean="0"/>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1266091" y="5795890"/>
            <a:ext cx="4304713" cy="369332"/>
          </a:xfrm>
          <a:prstGeom prst="rect">
            <a:avLst/>
          </a:prstGeom>
          <a:noFill/>
        </p:spPr>
        <p:txBody>
          <a:bodyPr wrap="square" rtlCol="0">
            <a:spAutoFit/>
          </a:bodyPr>
          <a:lstStyle/>
          <a:p>
            <a:pPr algn="ctr"/>
            <a:r>
              <a:rPr lang="en-US" b="0" i="0" dirty="0">
                <a:solidFill>
                  <a:schemeClr val="bg1"/>
                </a:solidFill>
                <a:latin typeface="Arial Narrow" panose="020B0606020202030204" pitchFamily="34" charset="0"/>
                <a:cs typeface="Arial Narrow" panose="020B0606020202030204" pitchFamily="34" charset="0"/>
              </a:rPr>
              <a:t>CAPABLE       CREDIBLE     SUSTAINABLE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7EB4CA-44AE-1844-B9A5-88014A6F47BC}"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C043F-781E-2E4C-86E5-A83F7952D2E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3" y="365126"/>
            <a:ext cx="11532431" cy="86406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9784" y="1229194"/>
            <a:ext cx="11532432" cy="49477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EB4CA-44AE-1844-B9A5-88014A6F47BC}"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30128" y="640132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F6A8824-E546-C949-85B1-03869C0E0BE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solidFill>
            <a:srgbClr val="25496C"/>
          </a:solidFill>
          <a:latin typeface="Arial Black" panose="020B0A04020102020204" pitchFamily="34" charset="0"/>
          <a:ea typeface="+mj-ea"/>
          <a:cs typeface="Arial Black" panose="020B0A040201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5496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5496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5496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5496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5496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file:///F:\PAFRRB%20FILES%20DONT%20HIDE\OLD%20POLICY%20PAFRRB\LETTER%20DIRECTIVE%20NR%2012%20dtd%2021%20May%202021.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2623"/>
            <a:ext cx="7529209" cy="23854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PH" sz="3600" b="1" dirty="0">
                <a:latin typeface="Arial" panose="020B0604020202020204" pitchFamily="34" charset="0"/>
                <a:cs typeface="Arial" panose="020B0604020202020204" pitchFamily="34" charset="0"/>
              </a:rPr>
              <a:t>Guidelines and Procedures on the Grant of Extension of Tour of Active Duty (ETAD) and Security of Tenure (SOT)</a:t>
            </a:r>
            <a:endParaRPr lang="en-US" sz="36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ED78A42A-8290-3B5B-61E3-7654AA70283D}"/>
              </a:ext>
            </a:extLst>
          </p:cNvPr>
          <p:cNvSpPr>
            <a:spLocks noGrp="1"/>
          </p:cNvSpPr>
          <p:nvPr>
            <p:ph type="subTitle" idx="1"/>
          </p:nvPr>
        </p:nvSpPr>
        <p:spPr/>
        <p:txBody>
          <a:bodyPr/>
          <a:lstStyle/>
          <a:p>
            <a:endParaRPr lang="en-P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b="1" dirty="0">
                <a:latin typeface="Arial" panose="020B0604020202020204" pitchFamily="34" charset="0"/>
                <a:cs typeface="Arial" panose="020B0604020202020204" pitchFamily="34" charset="0"/>
              </a:rPr>
              <a:t>	5. POLICIES</a:t>
            </a: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 Any Reserve Officer who has satisfactorily serve the PAF for three (3), six (6), and ten (10) years consecutively may be granted ETAD and SOT by the CG, PAF provided he/she has passed all the requirements and his/her skills is needed by the PAF. He/she must be recommended by the PAFRRB / PAFSOTB.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b. The interest of the PAF shall be given utmost primacy in the granting of ETAD and SOT. The primary bases of which are the applicants’ qualifications and the needs of the PAF. It is neither a matter of right of an applicant nor a matter of personal consideration.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c. ETAD and SOT shall not be granted by virtue of time of continuous active duty alone. This is also granted after deliberation of the applicant’s satisfactory performance of duty at the time of his/her application.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d. The granting of ETAD and SOT shall be based also on the Officer fill-up or rank structure requirement of the PAF Officer Corps.</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96370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lgn="just"/>
            <a:r>
              <a:rPr lang="en-PH" b="1" dirty="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e. For the purpose of quantifying the applicant’s qualification for ETAD and SOT, the satisfactory completion of the tour of active duty shall not only mean the period of the time rendered of active duty but shall include the satisfactory performance demonstrated as endorsed by his/her Commander. However, when such performance has not met the required standards, it may be denied after due process.</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f. Non-application for ETAD / SOT, six (6) months prior the expiration of Tour of Duty, shall automatically mean non-interest to pursue his/her military career thus reversion process follows.</a:t>
            </a:r>
            <a:r>
              <a:rPr lang="en-US" dirty="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ETAD orders shall state inclusive period and it is self-terminating. However, all reversion to inactive status must be issued with formal orders for administrative/claim purposes. Failure on the concerned Officers to apply for ETAD in accordance with this policy shall mean voluntary reversion to inactive status.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g. The PAF Retention and Reversion Board (PAFRRB) and the PAF Security of Tenure Board (PAFSOTB) shall compose of the Chief of Air Staff as the Chairperson and the following primary and alternate members:</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153693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r>
              <a:rPr lang="en-PH" b="1" dirty="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graphicFrame>
        <p:nvGraphicFramePr>
          <p:cNvPr id="4" name="Table 3">
            <a:extLst>
              <a:ext uri="{FF2B5EF4-FFF2-40B4-BE49-F238E27FC236}">
                <a16:creationId xmlns:a16="http://schemas.microsoft.com/office/drawing/2014/main" id="{96B46ABD-99BE-4F5B-A0A8-4E287B5E358C}"/>
              </a:ext>
            </a:extLst>
          </p:cNvPr>
          <p:cNvGraphicFramePr>
            <a:graphicFrameLocks noGrp="1"/>
          </p:cNvGraphicFramePr>
          <p:nvPr>
            <p:extLst>
              <p:ext uri="{D42A27DB-BD31-4B8C-83A1-F6EECF244321}">
                <p14:modId xmlns:p14="http://schemas.microsoft.com/office/powerpoint/2010/main" val="4289829470"/>
              </p:ext>
            </p:extLst>
          </p:nvPr>
        </p:nvGraphicFramePr>
        <p:xfrm>
          <a:off x="1491343" y="1842324"/>
          <a:ext cx="9285514" cy="4343870"/>
        </p:xfrm>
        <a:graphic>
          <a:graphicData uri="http://schemas.openxmlformats.org/drawingml/2006/table">
            <a:tbl>
              <a:tblPr firstRow="1" firstCol="1" bandRow="1">
                <a:tableStyleId>{5C22544A-7EE6-4342-B048-85BDC9FD1C3A}</a:tableStyleId>
              </a:tblPr>
              <a:tblGrid>
                <a:gridCol w="2504905">
                  <a:extLst>
                    <a:ext uri="{9D8B030D-6E8A-4147-A177-3AD203B41FA5}">
                      <a16:colId xmlns:a16="http://schemas.microsoft.com/office/drawing/2014/main" val="1347490734"/>
                    </a:ext>
                  </a:extLst>
                </a:gridCol>
                <a:gridCol w="1768719">
                  <a:extLst>
                    <a:ext uri="{9D8B030D-6E8A-4147-A177-3AD203B41FA5}">
                      <a16:colId xmlns:a16="http://schemas.microsoft.com/office/drawing/2014/main" val="2370671827"/>
                    </a:ext>
                  </a:extLst>
                </a:gridCol>
                <a:gridCol w="2505945">
                  <a:extLst>
                    <a:ext uri="{9D8B030D-6E8A-4147-A177-3AD203B41FA5}">
                      <a16:colId xmlns:a16="http://schemas.microsoft.com/office/drawing/2014/main" val="736487226"/>
                    </a:ext>
                  </a:extLst>
                </a:gridCol>
                <a:gridCol w="2505945">
                  <a:extLst>
                    <a:ext uri="{9D8B030D-6E8A-4147-A177-3AD203B41FA5}">
                      <a16:colId xmlns:a16="http://schemas.microsoft.com/office/drawing/2014/main" val="2634205508"/>
                    </a:ext>
                  </a:extLst>
                </a:gridCol>
              </a:tblGrid>
              <a:tr h="480189">
                <a:tc gridSpan="2">
                  <a:txBody>
                    <a:bodyPr/>
                    <a:lstStyle/>
                    <a:p>
                      <a:pPr marL="0" marR="0" algn="ctr">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Primary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04341049"/>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Deputy A-1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1408820"/>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Deputy A-2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7767516"/>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A-10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Deputy A-10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38458067"/>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DAFIG</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dirty="0">
                          <a:effectLst/>
                          <a:latin typeface="Arial" panose="020B0604020202020204" pitchFamily="34" charset="0"/>
                          <a:cs typeface="Arial" panose="020B0604020202020204" pitchFamily="34" charset="0"/>
                        </a:rPr>
                        <a:t>Member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Ex-O, AFIG</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4642159"/>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AFPM</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dirty="0">
                          <a:effectLst/>
                          <a:latin typeface="Arial" panose="020B0604020202020204" pitchFamily="34" charset="0"/>
                          <a:cs typeface="Arial" panose="020B0604020202020204" pitchFamily="34" charset="0"/>
                        </a:rPr>
                        <a:t>Asst. AFPM</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65439048"/>
                  </a:ext>
                </a:extLst>
              </a:tr>
              <a:tr h="480189">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AJA</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Asst. AJA</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Alternate Member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36646854"/>
                  </a:ext>
                </a:extLst>
              </a:tr>
              <a:tr h="982547">
                <a:tc>
                  <a:txBody>
                    <a:bodyPr/>
                    <a:lstStyle/>
                    <a:p>
                      <a:pPr marL="0" marR="0">
                        <a:lnSpc>
                          <a:spcPct val="107000"/>
                        </a:lnSpc>
                        <a:spcBef>
                          <a:spcPts val="0"/>
                        </a:spcBef>
                        <a:spcAft>
                          <a:spcPts val="0"/>
                        </a:spcAft>
                        <a:tabLst>
                          <a:tab pos="1350645" algn="l"/>
                          <a:tab pos="1530350" algn="l"/>
                        </a:tabLst>
                      </a:pPr>
                      <a:r>
                        <a:rPr lang="en-PH" sz="1800" dirty="0">
                          <a:effectLst/>
                          <a:latin typeface="Arial" panose="020B0604020202020204" pitchFamily="34" charset="0"/>
                          <a:cs typeface="Arial" panose="020B0604020202020204" pitchFamily="34" charset="0"/>
                        </a:rPr>
                        <a:t>Head, CAD, PAFHRMC</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Secretary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tabLst>
                          <a:tab pos="1350645" algn="l"/>
                          <a:tab pos="1530350" algn="l"/>
                        </a:tabLst>
                      </a:pPr>
                      <a:r>
                        <a:rPr lang="en-PH" sz="1800">
                          <a:effectLst/>
                          <a:latin typeface="Arial" panose="020B0604020202020204" pitchFamily="34" charset="0"/>
                          <a:cs typeface="Arial" panose="020B0604020202020204" pitchFamily="34" charset="0"/>
                        </a:rPr>
                        <a:t>Asst. Head, CAD, PAFHRMC</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tabLst>
                          <a:tab pos="1350645" algn="l"/>
                          <a:tab pos="1530350" algn="l"/>
                        </a:tabLst>
                      </a:pPr>
                      <a:r>
                        <a:rPr lang="en-PH" sz="1800" dirty="0">
                          <a:effectLst/>
                          <a:latin typeface="Arial" panose="020B0604020202020204" pitchFamily="34" charset="0"/>
                          <a:cs typeface="Arial" panose="020B0604020202020204" pitchFamily="34" charset="0"/>
                        </a:rPr>
                        <a:t>Alternate Secretary</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5530541"/>
                  </a:ext>
                </a:extLst>
              </a:tr>
            </a:tbl>
          </a:graphicData>
        </a:graphic>
      </p:graphicFrame>
    </p:spTree>
    <p:extLst>
      <p:ext uri="{BB962C8B-B14F-4D97-AF65-F5344CB8AC3E}">
        <p14:creationId xmlns:p14="http://schemas.microsoft.com/office/powerpoint/2010/main" val="182111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b="1" dirty="0">
                <a:latin typeface="Arial" panose="020B0604020202020204" pitchFamily="34" charset="0"/>
                <a:cs typeface="Arial" panose="020B0604020202020204" pitchFamily="34" charset="0"/>
              </a:rPr>
              <a:t>	</a:t>
            </a:r>
            <a:r>
              <a:rPr lang="en-PH" dirty="0"/>
              <a:t> </a:t>
            </a:r>
            <a:endParaRPr lang="en-US" dirty="0"/>
          </a:p>
          <a:p>
            <a:pPr lvl="0" algn="just"/>
            <a:r>
              <a:rPr lang="en-PH" dirty="0"/>
              <a:t>	</a:t>
            </a:r>
            <a:r>
              <a:rPr lang="en-PH" dirty="0">
                <a:latin typeface="Arial" panose="020B0604020202020204" pitchFamily="34" charset="0"/>
                <a:cs typeface="Arial" panose="020B0604020202020204" pitchFamily="34" charset="0"/>
              </a:rPr>
              <a:t>h. The Board shall only deliberate the application of Officer who submitted the complete mandatory documentary requirements on or before the target date set by the Secretariat, PAFRRB.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i. Those who are unfit for retention in the service shall be reverted to inactive status in accordance with existing policies on Officers who fall under any of the following disqualifications for ETAD: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p>
          <a:p>
            <a:pPr lvl="0" algn="just"/>
            <a:r>
              <a:rPr lang="en-PH" dirty="0">
                <a:latin typeface="Arial" panose="020B0604020202020204" pitchFamily="34" charset="0"/>
                <a:cs typeface="Arial" panose="020B0604020202020204" pitchFamily="34" charset="0"/>
              </a:rPr>
              <a:t>		1) Marginal or Low PER</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Non-service-connected administrative or criminal cases;</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3) Habitually charged with criminal case offense;</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4) Officers not recommended for ETAD by their Commanders;</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5) Officers denied clearances by the Adjudication Board unless immediate reversion will 	 		    substantially prejudice the interest of the service;</a:t>
            </a:r>
          </a:p>
          <a:p>
            <a:pPr lvl="0" algn="just"/>
            <a:r>
              <a:rPr lang="en-PH" dirty="0">
                <a:latin typeface="Arial" panose="020B0604020202020204" pitchFamily="34" charset="0"/>
                <a:cs typeface="Arial" panose="020B0604020202020204" pitchFamily="34" charset="0"/>
              </a:rPr>
              <a:t>		6) Those who deliberately failed to pay just debt;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7) Those who failed to complete formal course or schooling due to academic deficiency, 			     deliberate or self-initiated deferment and/or elimination without justifiable reasons; </a:t>
            </a:r>
            <a:endParaRPr lang="en-US" dirty="0">
              <a:latin typeface="Arial" panose="020B0604020202020204" pitchFamily="34" charset="0"/>
              <a:cs typeface="Arial" panose="020B0604020202020204" pitchFamily="34" charset="0"/>
            </a:endParaRPr>
          </a:p>
          <a:p>
            <a:pPr algn="just"/>
            <a:endParaRPr lang="en-US" dirty="0"/>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05043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b="1" dirty="0">
                <a:latin typeface="Arial" panose="020B0604020202020204" pitchFamily="34" charset="0"/>
                <a:cs typeface="Arial" panose="020B0604020202020204" pitchFamily="34" charset="0"/>
              </a:rPr>
              <a:t>	</a:t>
            </a:r>
            <a:r>
              <a:rPr lang="en-PH" dirty="0"/>
              <a:t> </a:t>
            </a:r>
            <a:endParaRPr lang="en-US" dirty="0"/>
          </a:p>
          <a:p>
            <a:pPr lvl="0" algn="just"/>
            <a:r>
              <a:rPr lang="en-PH" dirty="0"/>
              <a:t> 		</a:t>
            </a:r>
            <a:r>
              <a:rPr lang="en-PH" dirty="0">
                <a:latin typeface="Arial" panose="020B0604020202020204" pitchFamily="34" charset="0"/>
                <a:cs typeface="Arial" panose="020B0604020202020204" pitchFamily="34" charset="0"/>
              </a:rPr>
              <a:t>8) Those who refuse to accept remote or hardship assignment;</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9) Those who cannot hold a position or duty assignment commensurate with their rank for six (6) months in three consecutive assignments;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10) Those who cannot be accepted for assignment in any unit of the PAF;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11) Those who fail twice to pass the Physical Fitness Test (PFT);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12) Those who fail twice to pass the qualifying examination for Squadron Officer Course (SOC), and/or failure in local and foreign schooling duties; and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13) Those whose physical profile are classified unfit for military service as determined by the PAF Medical Board.</a:t>
            </a:r>
          </a:p>
          <a:p>
            <a:pPr lvl="0"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j. The Board may recommend a provisional extension for six (6) months and a second provisional extension for another six (6) months, with a maximum total of one (1) year extension, provided that the applicant satisfies the condition for granting the extension. Noncompliance of the requirements will result in the reversion to inactive status.</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427576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lgn="just"/>
            <a:r>
              <a:rPr lang="en-PH" dirty="0">
                <a:latin typeface="Arial" panose="020B0604020202020204" pitchFamily="34" charset="0"/>
                <a:cs typeface="Arial" panose="020B0604020202020204" pitchFamily="34" charset="0"/>
              </a:rPr>
              <a:t> 	</a:t>
            </a:r>
            <a:r>
              <a:rPr lang="en-PH" b="1" dirty="0">
                <a:latin typeface="Arial" panose="020B0604020202020204" pitchFamily="34" charset="0"/>
                <a:cs typeface="Arial" panose="020B0604020202020204" pitchFamily="34" charset="0"/>
              </a:rPr>
              <a:t>6. PROCEDURES</a:t>
            </a:r>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The ETAD of PAF Reserve Officers pursuant to Section I, EO Nr 79 shall be made in accordance with the following guidelines and procedures:</a:t>
            </a:r>
          </a:p>
          <a:p>
            <a:pPr lvl="0" algn="just"/>
            <a:endParaRPr lang="en-PH" dirty="0">
              <a:latin typeface="Arial" panose="020B0604020202020204" pitchFamily="34" charset="0"/>
              <a:cs typeface="Arial" panose="020B0604020202020204" pitchFamily="34" charset="0"/>
            </a:endParaRPr>
          </a:p>
          <a:p>
            <a:pPr lvl="0" algn="just"/>
            <a:r>
              <a:rPr lang="en-US" dirty="0">
                <a:latin typeface="Arial" panose="020B0604020202020204" pitchFamily="34" charset="0"/>
                <a:cs typeface="Arial" panose="020B0604020202020204" pitchFamily="34" charset="0"/>
              </a:rPr>
              <a:t>	a. </a:t>
            </a:r>
            <a:r>
              <a:rPr lang="en-PH" dirty="0">
                <a:latin typeface="Arial" panose="020B0604020202020204" pitchFamily="34" charset="0"/>
                <a:cs typeface="Arial" panose="020B0604020202020204" pitchFamily="34" charset="0"/>
              </a:rPr>
              <a:t>Initial CAD shall be for a period of three (3) years.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b. After satisfactorily completing three (3) years tour of active duty, or upon successfully rendering six (6) years of continuous Active Commissioned Service (ACS) for ETAD and ten years for SOT, a Reserve Officer shall be subjected to face the PAF Retention and Reversion Board (PAFRRB) which shall determine their fitness and acceptability for further retention in the service. The Board shall consider, among others, their Personnel Evaluation Report (PER) for the last five (5) years and the completion of the mandatory formal schooling or Professional Military Education required of their grade. Those found fit and qualified shall be recommended by the Board to the CG, PAF for the granting of ETAD/ SOT and to be retained in the service.</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10532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271571" y="1580713"/>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c. The Secretariat shall consolidate the list of prospective ETAD/ SOT applicants for the succeeding year. The Board Secretariat shall inform all applicants on the target date of submission of mandatory documentary requirements </a:t>
            </a:r>
            <a:r>
              <a:rPr lang="en-PH" b="1" dirty="0">
                <a:latin typeface="Arial" panose="020B0604020202020204" pitchFamily="34" charset="0"/>
                <a:cs typeface="Arial" panose="020B0604020202020204" pitchFamily="34" charset="0"/>
              </a:rPr>
              <a:t>(See Annex A)</a:t>
            </a:r>
            <a:r>
              <a:rPr lang="en-PH" dirty="0">
                <a:latin typeface="Arial" panose="020B0604020202020204" pitchFamily="34" charset="0"/>
                <a:cs typeface="Arial" panose="020B0604020202020204" pitchFamily="34" charset="0"/>
              </a:rPr>
              <a:t>. The applicants must submit the complete mandatory documentary requirements to PAFHRMC (Attn: Head, Career Advisory Department) before the target date set by the Secretariat.</a:t>
            </a:r>
          </a:p>
          <a:p>
            <a:pPr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d. For the conduct of Physical Medical Examination of applicants for ETAD and SOT, the following shall be enforced:</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1) The applicants shall have their physical medical examination at any Military Treatment Facility (MTF). Result of which, should be duly certified by the Chief Surgeon, Air Force (CS, AF), and shall, likewise, form part of the mandatory documentary requirement to be submitted to Secretary, PAFRRB/PAFSOTB.</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lvl="0" algn="just"/>
            <a:r>
              <a:rPr lang="en-US" dirty="0">
                <a:latin typeface="Arial" panose="020B0604020202020204" pitchFamily="34" charset="0"/>
                <a:cs typeface="Arial" panose="020B0604020202020204" pitchFamily="34" charset="0"/>
              </a:rPr>
              <a:t>	</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1619953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defTabSz="404813"/>
            <a:r>
              <a:rPr lang="en-PH" dirty="0">
                <a:latin typeface="Arial" panose="020B0604020202020204" pitchFamily="34" charset="0"/>
                <a:cs typeface="Arial" panose="020B0604020202020204" pitchFamily="34" charset="0"/>
              </a:rPr>
              <a:t>		  2) The CS, AF should certify the physical profile of the applicants with physical profile of P1 to P3 or P3T. While, The Surgeon General, AFP will certify the physical profile of the applicants with physical profile of P4 or unfit in the military service.</a:t>
            </a:r>
          </a:p>
          <a:p>
            <a:pPr algn="just"/>
            <a:endParaRPr lang="en-PH" dirty="0">
              <a:latin typeface="Arial" panose="020B0604020202020204" pitchFamily="34" charset="0"/>
              <a:cs typeface="Arial" panose="020B0604020202020204" pitchFamily="34" charset="0"/>
            </a:endParaRPr>
          </a:p>
          <a:p>
            <a:pPr algn="just"/>
            <a:r>
              <a:rPr lang="en-PH" dirty="0"/>
              <a:t>	</a:t>
            </a:r>
            <a:r>
              <a:rPr lang="en-PH" dirty="0">
                <a:latin typeface="Arial" panose="020B0604020202020204" pitchFamily="34" charset="0"/>
                <a:cs typeface="Arial" panose="020B0604020202020204" pitchFamily="34" charset="0"/>
              </a:rPr>
              <a:t>3) The applicants who failed to undergo physical medical examination due to his/her confinement in any MTF or any civilian/ private specialty hospital and is non-ambulatory by reason of injury and/or illness acquired in line of duty as determined by the Office of the Chief Surgeon, Air Force (OCSAF) thru PAF Medical Board shall be given a Provisional ETAD of six (6) months in order to recuperate from the acquired injury/illness. Provided, however, the physical profile is not P4 or unfit in the military service and such hospitalization is necessary and recommended by CO of the admitting or referring MTF. In the event that said Provisional ETAD is about to expire and the subject PAF Reserve Officer remains confined in the hospital needing further treatment for the same sickness or injury as determined by the PAF Medical Board, the board, shall grant another Provisional ETAD for six (6) months until such time the PAF Medical Board can dispose with finality of his/her medical conditions.</a:t>
            </a:r>
            <a:endParaRPr lang="en-US" dirty="0">
              <a:latin typeface="Arial" panose="020B0604020202020204" pitchFamily="34" charset="0"/>
              <a:cs typeface="Arial" panose="020B0604020202020204" pitchFamily="34" charset="0"/>
            </a:endParaRPr>
          </a:p>
          <a:p>
            <a:pPr lvl="0" algn="just"/>
            <a:r>
              <a:rPr lang="en-US" dirty="0">
                <a:latin typeface="Arial" panose="020B0604020202020204" pitchFamily="34" charset="0"/>
                <a:cs typeface="Arial" panose="020B0604020202020204" pitchFamily="34" charset="0"/>
              </a:rPr>
              <a:t>	</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16566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lgn="just"/>
            <a:r>
              <a:rPr lang="en-PH" dirty="0">
                <a:latin typeface="Arial" panose="020B0604020202020204" pitchFamily="34" charset="0"/>
                <a:cs typeface="Arial" panose="020B0604020202020204" pitchFamily="34" charset="0"/>
              </a:rPr>
              <a:t>	4) Those with certain medical deficiencies, partial disability due to disease, wound or injury sustained in line of duty or with P3T physical profile as determined by the Office of the Chief Surgeon, Air Force (OCSAF) thru PAF Medical Board may be granted Provisional ETAD for six (6) months and shall undergo re-profiling one (1) month before the expiration of his/her provisional ETAD.</a:t>
            </a: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5) Those with medical deficiencies acquired not in line of duty, shall be deliberated by the Board to determine whether or not they will be granted ETAD or SOT. In case of unfavorable result of Board’s deliberation, the Board shall recommend for the non-granting of ETAD or SOT and subsequent reversion to inactive status effective upon termination of the existing Tour of Active Duty.</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6) The applicants with P4 physical profile shall be granted Provisional ETAD for him/her to apply for Certificate of Disability Discharge (CDD) or to observe for any improvement on his/her physical profile.</a:t>
            </a: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7) For female pregnant applicants and those under postpartum recuperation and strengthening period, may be granted Provision ETAD for six (6 months) up to one (1) year, as determined by the OCSAF thru PAF Medical Board and shall undergo re-profiling one (1) month before the expiration of his/her provisional ETAD.</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8700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f. For the conduct of Physical Fitness Test of applicants for ETAD and SOT, the following shall be enforced: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1) Conduct of PFT should be in accordance with the provisions of AFP Standard PFT policy. It shall be formed part of the mandatory documentary requirements for the application of ETAD and SOT to be submitted to Secretary, PAFRRB/ PAFSOTB.</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Only the Air Force Special Service Group (AFSSG), as directed by the Board, is authorized to conduct and certify the PFT.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3) Those who fail in the PFT are allowed for a maximum of two (2) remedial PFTs (or "retakes") within the deliberation period. The first remedial (retake) PFT should be taken not more than 15 days after the failed initial PFT. The second and final remedial (retake) PFT will be taken not more than 30 days after the failed first remedial PFT. 	</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lvl="0" algn="just"/>
            <a:r>
              <a:rPr lang="en-PH" dirty="0"/>
              <a:t>		</a:t>
            </a:r>
            <a:r>
              <a:rPr lang="en-PH" dirty="0">
                <a:latin typeface="Arial" panose="020B0604020202020204" pitchFamily="34" charset="0"/>
                <a:cs typeface="Arial" panose="020B0604020202020204" pitchFamily="34" charset="0"/>
              </a:rPr>
              <a:t>4) The applicants with P3 physical profile or with physical profile P3 temporary (P3T) as reflected on his/her Medical Certificate shall take the required PFT after its expiration or upon direction of the Board as the case maybe. </a:t>
            </a:r>
            <a:endParaRPr lang="en-US" dirty="0">
              <a:latin typeface="Arial" panose="020B0604020202020204" pitchFamily="34" charset="0"/>
              <a:cs typeface="Arial" panose="020B0604020202020204" pitchFamily="34" charset="0"/>
            </a:endParaRPr>
          </a:p>
          <a:p>
            <a:pPr algn="just"/>
            <a:r>
              <a:rPr lang="en-PH" dirty="0"/>
              <a:t> </a:t>
            </a:r>
            <a:endParaRPr lang="en-US" dirty="0"/>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169469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86215" y="3092824"/>
            <a:ext cx="4514376"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Narrow" panose="020B0606020202030204" pitchFamily="34" charset="0"/>
                <a:ea typeface="+mn-ea"/>
                <a:cs typeface="Arial Narrow" panose="020B0606020202030204" pitchFamily="34" charset="0"/>
              </a:rPr>
              <a:t>SEQUENCE OF</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Narrow" panose="020B0606020202030204" pitchFamily="34" charset="0"/>
                <a:ea typeface="+mn-ea"/>
                <a:cs typeface="Arial Narrow" panose="020B0606020202030204" pitchFamily="34" charset="0"/>
              </a:rPr>
              <a:t>PRESENTATION</a:t>
            </a:r>
          </a:p>
        </p:txBody>
      </p:sp>
      <p:sp>
        <p:nvSpPr>
          <p:cNvPr id="2" name="TextBox 1"/>
          <p:cNvSpPr txBox="1"/>
          <p:nvPr/>
        </p:nvSpPr>
        <p:spPr>
          <a:xfrm>
            <a:off x="5036820" y="1473154"/>
            <a:ext cx="6277610" cy="5991320"/>
          </a:xfrm>
          <a:prstGeom prst="rect">
            <a:avLst/>
          </a:prstGeom>
          <a:noFill/>
        </p:spPr>
        <p:txBody>
          <a:bodyPr wrap="square" rtlCol="0" anchor="ctr">
            <a:spAutoFit/>
          </a:bodyPr>
          <a:lstStyle/>
          <a:p>
            <a:pPr marL="285750" indent="-285750">
              <a:buFont typeface="Arial" panose="020B0604020202020204" pitchFamily="34" charset="0"/>
              <a:buChar char="•"/>
            </a:pPr>
            <a:r>
              <a:rPr lang="en-PH" altLang="en-US" sz="2800" dirty="0">
                <a:solidFill>
                  <a:schemeClr val="bg1"/>
                </a:solidFill>
                <a:latin typeface="Arial" panose="020B0604020202020204" pitchFamily="34" charset="0"/>
                <a:cs typeface="Arial" panose="020B0604020202020204" pitchFamily="34" charset="0"/>
              </a:rPr>
              <a:t>References</a:t>
            </a:r>
            <a:endParaRPr lang="en-US" sz="2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PH" sz="2800" dirty="0">
                <a:solidFill>
                  <a:schemeClr val="bg1"/>
                </a:solidFill>
                <a:latin typeface="Arial" panose="020B0604020202020204" pitchFamily="34" charset="0"/>
                <a:cs typeface="Arial" panose="020B0604020202020204" pitchFamily="34" charset="0"/>
              </a:rPr>
              <a:t>Purpose</a:t>
            </a:r>
            <a:endParaRPr lang="en-US" sz="2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PH" altLang="en-US" sz="2800" dirty="0">
                <a:solidFill>
                  <a:schemeClr val="bg1"/>
                </a:solidFill>
                <a:latin typeface="Arial" panose="020B0604020202020204" pitchFamily="34" charset="0"/>
                <a:cs typeface="Arial" panose="020B0604020202020204" pitchFamily="34" charset="0"/>
              </a:rPr>
              <a:t>Scope</a:t>
            </a:r>
          </a:p>
          <a:p>
            <a:pPr marL="285750" indent="-285750">
              <a:buFont typeface="Arial" panose="020B0604020202020204" pitchFamily="34" charset="0"/>
              <a:buChar char="•"/>
            </a:pPr>
            <a:r>
              <a:rPr lang="en-PH" altLang="en-US" sz="2800" dirty="0">
                <a:solidFill>
                  <a:schemeClr val="bg1"/>
                </a:solidFill>
                <a:latin typeface="Arial" panose="020B0604020202020204" pitchFamily="34" charset="0"/>
                <a:cs typeface="Arial" panose="020B0604020202020204" pitchFamily="34" charset="0"/>
              </a:rPr>
              <a:t>Definition of Terms</a:t>
            </a:r>
          </a:p>
          <a:p>
            <a:pPr marL="285750" indent="-285750">
              <a:buFont typeface="Arial" panose="020B0604020202020204" pitchFamily="34" charset="0"/>
              <a:buChar char="•"/>
            </a:pPr>
            <a:r>
              <a:rPr lang="en-PH" altLang="en-US" sz="2800" dirty="0">
                <a:solidFill>
                  <a:schemeClr val="bg1"/>
                </a:solidFill>
                <a:latin typeface="Arial" panose="020B0604020202020204" pitchFamily="34" charset="0"/>
                <a:cs typeface="Arial" panose="020B0604020202020204" pitchFamily="34" charset="0"/>
              </a:rPr>
              <a:t>Policies</a:t>
            </a:r>
          </a:p>
          <a:p>
            <a:pPr marL="285750" indent="-285750">
              <a:buFont typeface="Arial" panose="020B0604020202020204" pitchFamily="34" charset="0"/>
              <a:buChar char="•"/>
            </a:pPr>
            <a:r>
              <a:rPr lang="en-PH" altLang="en-US" sz="2800" dirty="0">
                <a:solidFill>
                  <a:schemeClr val="bg1"/>
                </a:solidFill>
                <a:latin typeface="Arial" panose="020B0604020202020204" pitchFamily="34" charset="0"/>
                <a:cs typeface="Arial" panose="020B0604020202020204" pitchFamily="34" charset="0"/>
              </a:rPr>
              <a:t>Procedures</a:t>
            </a:r>
          </a:p>
          <a:p>
            <a:pPr marL="285750" indent="-285750">
              <a:lnSpc>
                <a:spcPct val="150000"/>
              </a:lnSpc>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Responsibilities</a:t>
            </a:r>
          </a:p>
          <a:p>
            <a:pPr marL="285750" indent="-285750">
              <a:lnSpc>
                <a:spcPct val="150000"/>
              </a:lnSpc>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Administrative Instructions</a:t>
            </a:r>
          </a:p>
          <a:p>
            <a:pPr marL="285750" indent="-285750">
              <a:lnSpc>
                <a:spcPct val="150000"/>
              </a:lnSpc>
              <a:buFont typeface="Arial" panose="020B0604020202020204" pitchFamily="34" charset="0"/>
              <a:buChar char="•"/>
            </a:pPr>
            <a:r>
              <a:rPr lang="en-US" sz="2800" dirty="0" err="1">
                <a:solidFill>
                  <a:schemeClr val="bg1"/>
                </a:solidFill>
                <a:latin typeface="Arial" panose="020B0604020202020204" pitchFamily="34" charset="0"/>
                <a:cs typeface="Arial" panose="020B0604020202020204" pitchFamily="34" charset="0"/>
              </a:rPr>
              <a:t>Recission</a:t>
            </a:r>
            <a:endParaRPr lang="en-US" sz="28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Effectivity</a:t>
            </a:r>
          </a:p>
          <a:p>
            <a:pPr marL="285750" indent="-285750">
              <a:lnSpc>
                <a:spcPct val="150000"/>
              </a:lnSpc>
              <a:buFont typeface="Arial" panose="020B0604020202020204" pitchFamily="34" charset="0"/>
              <a:buChar char="•"/>
            </a:pPr>
            <a:endParaRPr lang="en-US"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a:p>
            <a:pPr lvl="0" algn="just"/>
            <a:r>
              <a:rPr lang="en-PH" dirty="0">
                <a:latin typeface="Arial" panose="020B0604020202020204" pitchFamily="34" charset="0"/>
                <a:cs typeface="Arial" panose="020B0604020202020204" pitchFamily="34" charset="0"/>
              </a:rPr>
              <a:t>		5) For pregnant female applicants and those under postpartum recuperation, they shall be excused from performing the PFT provided that they present a PFT waiver duly certified by the Commanding Officer, MTF, latest three (3) recorded PFT results and a medical certificate. They shall be required to perform the PFT once cleared by their CO, MTF/ Chief Surgeon. Concerned Officers who fail to submit a PFT result after the recuperation shall be imposed of corresponding penalties and sanctions.</a:t>
            </a:r>
          </a:p>
          <a:p>
            <a:pPr lvl="0"/>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g. For applicants with pending or ongoing case, before the PAF ESB, GCM or pending criminal case before a regular court, the following shall be enforced: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 A Reserve Officer who is facing an ESB case, a GCM case or a criminal case in a civil court due to a service-connected offense shall be deliberated by the Board in accordance with parameters as herein prescribed which may include the pending or ongoing cases as part of applicants’ record to be appreciated by the Board considering the available evidence or credible information at hand. </a:t>
            </a: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If found fit and qualified, the respondent officer shall be recommended for retention.</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endParaRPr lang="en-US" dirty="0">
              <a:latin typeface="Arial" panose="020B0604020202020204" pitchFamily="34" charset="0"/>
              <a:cs typeface="Arial" panose="020B0604020202020204" pitchFamily="34" charset="0"/>
            </a:endParaRPr>
          </a:p>
          <a:p>
            <a:pPr algn="just"/>
            <a:r>
              <a:rPr lang="en-PH" dirty="0"/>
              <a:t> </a:t>
            </a:r>
            <a:endParaRPr lang="en-US" dirty="0"/>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86665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a:p>
            <a:pPr algn="just"/>
            <a:r>
              <a:rPr lang="en-PH" dirty="0">
                <a:latin typeface="Arial" panose="020B0604020202020204" pitchFamily="34" charset="0"/>
                <a:cs typeface="Arial" panose="020B0604020202020204" pitchFamily="34" charset="0"/>
              </a:rPr>
              <a:t>  		3)  In case of conviction where the General Court Martial order was published, or a sentence of conviction was promulgated by the regular court, or in case of ESB, the Officer’s separation from the service was already approved by the Office of the President, he/ she shall be reverted to inactive status.</a:t>
            </a:r>
          </a:p>
          <a:p>
            <a:pPr algn="just"/>
            <a:endParaRPr lang="en-PH" dirty="0">
              <a:latin typeface="Arial" panose="020B0604020202020204" pitchFamily="34" charset="0"/>
              <a:cs typeface="Arial" panose="020B0604020202020204" pitchFamily="34" charset="0"/>
            </a:endParaRPr>
          </a:p>
          <a:p>
            <a:pPr algn="just"/>
            <a:r>
              <a:rPr lang="en-US" dirty="0"/>
              <a:t> 		</a:t>
            </a:r>
            <a:r>
              <a:rPr lang="en-PH" dirty="0">
                <a:latin typeface="Arial" panose="020B0604020202020204" pitchFamily="34" charset="0"/>
                <a:cs typeface="Arial" panose="020B0604020202020204" pitchFamily="34" charset="0"/>
              </a:rPr>
              <a:t>4) If not qualified for retention, the respondent officer shall be given a final six (6) months of provisional ETAD only to clear his/her money/property accountabilities.</a:t>
            </a:r>
          </a:p>
          <a:p>
            <a:pPr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h. For applicants with pending or ongoing criminal case before the civil courts where the accused is not committed to jail or is able to post bail, the following shall be enforced: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1) The applicants shall be deliberated by the Board in accordance with parameters as herein prescribed which may include the pending or ongoing cases as part of applicants’ record to be appreciated by the Board considering the available evidence or credible information at hand.</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PH" dirty="0"/>
              <a:t> </a:t>
            </a:r>
            <a:endParaRPr lang="en-US" dirty="0"/>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626689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The result of deliberation for these applicants shall be submitted to CG, PAF for approval. In case of favorable result, the Board shall recommend Provisional ETAD stating, however, that it is without prejudice to earlier final and executory decision of conviction. When the criminal case does not terminate in favor of the accused applicant and the accused has not been able to perform military duties, reversion orders shall be issued. The Provisional ETAD for this purpose shall be premised on the capability of the accused applicant to still perform military duties effectively without violating any pertinent laws or regulation and without prejudice to the integrity of the PAF or as AFP in general.</a:t>
            </a: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3) In case of unfavorable result of the Board’s deliberation, on the other hand, the Board shall recommend for non-granting of ETAD and order of reversion into inactive status shall be issued effective upon termination of ETAD or Provisional ETAD.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4) Reversion into inactive status shall be presumed under honorable condition without prejudice to reversion benefits and re-CAD unless specifically stated otherwise in the order in accordance with the procedure as herein prescribed.</a:t>
            </a:r>
          </a:p>
          <a:p>
            <a:pPr lvl="0" algn="just"/>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24597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a:t>
            </a:r>
            <a:r>
              <a:rPr lang="en-PH" dirty="0" err="1">
                <a:latin typeface="Arial" panose="020B0604020202020204" pitchFamily="34" charset="0"/>
                <a:cs typeface="Arial" panose="020B0604020202020204" pitchFamily="34" charset="0"/>
              </a:rPr>
              <a:t>i</a:t>
            </a:r>
            <a:r>
              <a:rPr lang="en-PH" dirty="0">
                <a:latin typeface="Arial" panose="020B0604020202020204" pitchFamily="34" charset="0"/>
                <a:cs typeface="Arial" panose="020B0604020202020204" pitchFamily="34" charset="0"/>
              </a:rPr>
              <a:t>.   For applicants for SOT, the pendency of a case whether service-connected or not will cause their reversion to inactive status. They shall not be reverted to inactive status, except upon their own request or for cause as may be adjudged by a court-martial or by appropriate bodies existing by provisions of law, or by virtue of the existing law on forced, lateral attrition of Officers.</a:t>
            </a:r>
          </a:p>
          <a:p>
            <a:pPr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j.  The continuous active service of an Officer who was previously reverted into inactive status or had a leave without pay shall be reckoned from the effective date of his/her re-CAD or from the restoration of pay-status. The period between his/her reversion and re-CAD or the duration of leave of absence without pay shall be considered as a service gap.</a:t>
            </a: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k. All applicants are required to submit a Notarized Affidavit of Undertaking </a:t>
            </a:r>
            <a:r>
              <a:rPr lang="en-PH" b="1" dirty="0">
                <a:latin typeface="Arial" panose="020B0604020202020204" pitchFamily="34" charset="0"/>
                <a:cs typeface="Arial" panose="020B0604020202020204" pitchFamily="34" charset="0"/>
              </a:rPr>
              <a:t>(See Annex B) </a:t>
            </a:r>
            <a:r>
              <a:rPr lang="en-PH" dirty="0">
                <a:latin typeface="Arial" panose="020B0604020202020204" pitchFamily="34" charset="0"/>
                <a:cs typeface="Arial" panose="020B0604020202020204" pitchFamily="34" charset="0"/>
              </a:rPr>
              <a:t>to ensure their full knowledge regarding the conditions related to their application for ETAD, and to ensure the applicants commitment to the military service. </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772255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l. Concerned applicants are held personally responsible in the timeliness and completeness of requirements including the required Board appearance on the prescribed schedules and venues. Failure of transmittal and other non-inevitable reasons will not justify incomplete or late requirements and means for the automatically reversion of the applicant.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p>
          <a:p>
            <a:pPr algn="just"/>
            <a:r>
              <a:rPr lang="en-PH" dirty="0">
                <a:latin typeface="Arial" panose="020B0604020202020204" pitchFamily="34" charset="0"/>
                <a:cs typeface="Arial" panose="020B0604020202020204" pitchFamily="34" charset="0"/>
              </a:rPr>
              <a:t>	m. The Board interview to applicants shall focus on his/her attitude, personal attributes, performance of duty, potentials, character, and accomplishments to determine his/her worthiness to continue his/her military service. </a:t>
            </a:r>
          </a:p>
          <a:p>
            <a:pPr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n.  An Officer who applied for reversion to inactive status shall submit through channel his/her Personnel Action Form for Reversion approved by the CG, PAF and Duly Notarized Affidavit of Non-Retraction, six (6) months prior to expiration of his/her ETAD, to process the issuance of reversion order.</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430055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237892"/>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o.  The conduct of deliberation shall follow the following sequence: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p>
          <a:p>
            <a:pPr algn="just"/>
            <a:r>
              <a:rPr lang="en-PH" dirty="0">
                <a:latin typeface="Arial" panose="020B0604020202020204" pitchFamily="34" charset="0"/>
                <a:cs typeface="Arial" panose="020B0604020202020204" pitchFamily="34" charset="0"/>
              </a:rPr>
              <a:t>		1) Prayer 				- Secretariat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2) Roll Call	 			- Secretary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3) Call to Order				- Chairperson</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4) Agenda of the meeting 			- Secretary</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 Information Details of the Applicant</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 Discussion of the Board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5) Other matters 				- All concerned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6) Way Ahead				- Secretary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7) Adjournment 				- Chairperson </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p. Upon completion of all the above-cited activities, the Board shall recommend to CG, PAF (Attn: A-1) the final list of PAF Reserve Officers who shall be granted ETAD/ SOT and those who shall be reverted to inactive status effective upon expiration of respective ETAD order.</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365378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lgn="just"/>
            <a:r>
              <a:rPr lang="en-PH" dirty="0">
                <a:latin typeface="Arial" panose="020B0604020202020204" pitchFamily="34" charset="0"/>
                <a:cs typeface="Arial" panose="020B0604020202020204" pitchFamily="34" charset="0"/>
              </a:rPr>
              <a:t> 	</a:t>
            </a:r>
            <a:r>
              <a:rPr lang="en-PH" b="1" dirty="0">
                <a:latin typeface="Arial" panose="020B0604020202020204" pitchFamily="34" charset="0"/>
                <a:cs typeface="Arial" panose="020B0604020202020204" pitchFamily="34" charset="0"/>
              </a:rPr>
              <a:t>7. RESPONSIBILITIES</a:t>
            </a:r>
          </a:p>
          <a:p>
            <a:pPr lvl="0" algn="just"/>
            <a:endParaRPr lang="en-PH" b="1" dirty="0">
              <a:latin typeface="Arial" panose="020B0604020202020204" pitchFamily="34" charset="0"/>
              <a:cs typeface="Arial" panose="020B0604020202020204" pitchFamily="34" charset="0"/>
            </a:endParaRPr>
          </a:p>
          <a:p>
            <a:pPr lvl="0" algn="just"/>
            <a:r>
              <a:rPr lang="en-PH" b="1" dirty="0">
                <a:latin typeface="Arial" panose="020B0604020202020204" pitchFamily="34" charset="0"/>
                <a:cs typeface="Arial" panose="020B0604020202020204" pitchFamily="34" charset="0"/>
              </a:rPr>
              <a:t>	a. Office of the Assistant Chief of Air Staff for Personnel, A1</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 Primary responsible for the implementation and dissemination of tis Directive;</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Recommend to the Commanding General, Philippine Air Force those Officers qualified for ETAD and SOT as well as those due for termination, reversion and provisionary extension of ETAD.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b="1" dirty="0">
                <a:latin typeface="Arial" panose="020B0604020202020204" pitchFamily="34" charset="0"/>
                <a:cs typeface="Arial" panose="020B0604020202020204" pitchFamily="34" charset="0"/>
              </a:rPr>
              <a:t>	b. Philippine Air Force Human Resource Management Center:</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 Create a database for monitoring all Reserve Officers who were Called to Active Duty (CAD) and are subject for ETAD and SOT;</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Recommend to OA-1, PAF Officers qualified for ETAD and SOT as well as those due for termination, reversion and provisionary extended;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3) Head, Career Advisory Department, PAFHRMC as the Secretary, PAFRRB/PAFSOTB shall provide the Board a list of candidates for ETAD/ SOT during the period covered prior to the conduct of the Board deliberation including those who did not apply for ETAD/ SOT.</a:t>
            </a:r>
            <a:endParaRPr lang="en-US"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113866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lgn="just"/>
            <a:r>
              <a:rPr lang="en-PH" dirty="0">
                <a:latin typeface="Arial" panose="020B0604020202020204" pitchFamily="34" charset="0"/>
                <a:cs typeface="Arial" panose="020B0604020202020204" pitchFamily="34" charset="0"/>
              </a:rPr>
              <a:t> 	</a:t>
            </a:r>
            <a:r>
              <a:rPr lang="en-PH" b="1" dirty="0">
                <a:latin typeface="Arial" panose="020B0604020202020204" pitchFamily="34" charset="0"/>
                <a:cs typeface="Arial" panose="020B0604020202020204" pitchFamily="34" charset="0"/>
              </a:rPr>
              <a:t>c. PAFRRB/PAFSOTB Members</a:t>
            </a:r>
            <a:endParaRPr lang="en-US" dirty="0">
              <a:latin typeface="Arial" panose="020B0604020202020204" pitchFamily="34" charset="0"/>
              <a:cs typeface="Arial" panose="020B0604020202020204" pitchFamily="34" charset="0"/>
            </a:endParaRPr>
          </a:p>
          <a:p>
            <a:pPr algn="just"/>
            <a:r>
              <a:rPr lang="en-PH"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1) Determine the eligibility and fitness of PAF Reserve Officer covered by RA 2334 in relation to EO 79 for retention in the service and pass upon their qualifications for exemption from periodic ETAD pursuant to existing rules and regulations for ETAD.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2) Act on the reversion of Reserve Officers who are not covered by Section 1.c of Executive Order nr 79 whose ETAD are not granted for cause/s arising out due to inefficiency or misconduct.</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Ensure that only qualified PAF Reserve Officers who satisfactorily completed their tour of active duty shall be recommended for ETAD.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3) Evaluate the satisfactory performance of the applicant based on the minimum PAF standards in PER, PFT, PME courses, attitude, personal attributes and performance of duty based on the consolidated report from the Secretariat.</a:t>
            </a:r>
            <a:endParaRPr lang="en-US"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41838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r>
              <a:rPr lang="en-PH" dirty="0">
                <a:latin typeface="Arial" panose="020B0604020202020204" pitchFamily="34" charset="0"/>
                <a:cs typeface="Arial" panose="020B0604020202020204" pitchFamily="34" charset="0"/>
              </a:rPr>
              <a:t> 		4) Evaluate the satisfactory performance of the applicant based on the minimum PAF standards in PER, PFT, PME courses, attitude, personal attributes and performance of duty based on the consolidated report from the Secretariat.</a:t>
            </a:r>
          </a:p>
          <a:p>
            <a:pPr lvl="0"/>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5) Administer the screening and interview of all ETAD/SOT applicants and submit the same list of all those to be recommended for the grant of ETAD/ SOT to CG, PAF (Attn: A-1) for approval. Likewise, this include the reason for non-granting of ETAD/SOT to those applicants who were not able to meet the minimum requirements of the PAFRRB/PAFSOTB.</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6) Formulate, review and recommend policies and procedures.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7) Conduct Board meetings, deliberation or interview besides to the scheduled deliberation as the Chairperson may deemed it necessary or as the need arises.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967211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r>
              <a:rPr lang="en-PH" dirty="0">
                <a:latin typeface="Arial" panose="020B0604020202020204" pitchFamily="34" charset="0"/>
                <a:cs typeface="Arial" panose="020B0604020202020204" pitchFamily="34" charset="0"/>
              </a:rPr>
              <a:t> 	</a:t>
            </a:r>
            <a:r>
              <a:rPr lang="en-PH" b="1" dirty="0">
                <a:latin typeface="Arial" panose="020B0604020202020204" pitchFamily="34" charset="0"/>
                <a:cs typeface="Arial" panose="020B0604020202020204" pitchFamily="34" charset="0"/>
              </a:rPr>
              <a:t>8. ADMINISTRATIVE INSTRUCTIONS: </a:t>
            </a:r>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PH"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   Except for the Chairperson, in the event that a primary member is not available during deliberation due to conflict of schedule with other official function, he/she will be replaced by his/her alternate. All alternate members are clothed with the same functions, duties and responsibilities that of the primary members.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b. In deciding a case, the simple majority rules of the members present during the deliberation shall constitute a quorum.</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c. The Board proceedings shall be classified as “CONFIDENTIAL” unless circumstances require a higher security classification.</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d. The PAF Retention and Reversion Board shall at the same time constitute as the PAF Security of Tenure Board and shall perform its functions and tasks when deliberating on the ETAD of Reserve Officers who have rendered ten (10) years of continuous active commissioned service.</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7224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4" name="Title 1"/>
          <p:cNvSpPr>
            <a:spLocks noGrp="1"/>
          </p:cNvSpPr>
          <p:nvPr>
            <p:ph type="title"/>
          </p:nvPr>
        </p:nvSpPr>
        <p:spPr>
          <a:xfrm>
            <a:off x="164891" y="165432"/>
            <a:ext cx="11862216" cy="86406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
        <p:nvSpPr>
          <p:cNvPr id="6" name="TextBox 5">
            <a:extLst>
              <a:ext uri="{FF2B5EF4-FFF2-40B4-BE49-F238E27FC236}">
                <a16:creationId xmlns:a16="http://schemas.microsoft.com/office/drawing/2014/main" id="{79BEAB86-0689-D70A-0071-8B82F0AEAC55}"/>
              </a:ext>
            </a:extLst>
          </p:cNvPr>
          <p:cNvSpPr txBox="1"/>
          <p:nvPr/>
        </p:nvSpPr>
        <p:spPr>
          <a:xfrm>
            <a:off x="385525" y="1319103"/>
            <a:ext cx="11147897" cy="5355312"/>
          </a:xfrm>
          <a:prstGeom prst="rect">
            <a:avLst/>
          </a:prstGeom>
          <a:noFill/>
        </p:spPr>
        <p:txBody>
          <a:bodyPr wrap="square">
            <a:spAutoFit/>
          </a:bodyPr>
          <a:lstStyle/>
          <a:p>
            <a:pPr lvl="1" algn="just">
              <a:tabLst>
                <a:tab pos="1254125" algn="l"/>
              </a:tabLst>
            </a:pPr>
            <a:r>
              <a:rPr lang="en-PH" b="1"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1. REFERENCES:</a:t>
            </a:r>
          </a:p>
          <a:p>
            <a:pPr algn="just">
              <a:tabLst>
                <a:tab pos="1254125" algn="l"/>
              </a:tabLst>
            </a:pPr>
            <a:endParaRPr lang="en-PH" b="1"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algn="just">
              <a:tabLst>
                <a:tab pos="625475" algn="l"/>
              </a:tabLst>
            </a:pPr>
            <a:r>
              <a:rPr lang="en-PH" sz="18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	Republic Act Nr 2334 dated 19 June 1959 entitled An Act Providing for the Rotation of Reserve Officers in the Armed Forces of the Philippines in the Active Military Service</a:t>
            </a:r>
            <a:r>
              <a:rPr lang="en-PH"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  </a:t>
            </a:r>
          </a:p>
          <a:p>
            <a:pPr marL="719138" indent="-96838" algn="just">
              <a:tabLst>
                <a:tab pos="1254125" algn="l"/>
              </a:tabLst>
            </a:pPr>
            <a:endParaRPr lang="en-PH"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430213" indent="-342900" algn="just">
              <a:buAutoNum type="alphaLcPeriod" startAt="2"/>
              <a:tabLst>
                <a:tab pos="622300" algn="l"/>
                <a:tab pos="1254125" algn="l"/>
              </a:tabLst>
            </a:pPr>
            <a:r>
              <a:rPr lang="en-PH" sz="18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Executive Order Nr 79 dated 02 Dec 1986, Subject: An Act Providing Guidelines on the Tour of Active Duty of Reserve Officers and Strengthening their Security of Tenure and for other purposes. </a:t>
            </a:r>
          </a:p>
          <a:p>
            <a:pPr marL="544513" lvl="1" algn="just">
              <a:tabLst>
                <a:tab pos="1254125" algn="l"/>
              </a:tabLst>
            </a:pPr>
            <a:endParaRPr lang="en-PH" dirty="0">
              <a:highlight>
                <a:srgbClr val="FFFFFF"/>
              </a:highlight>
              <a:latin typeface="Arial" panose="020B0604020202020204" pitchFamily="34" charset="0"/>
              <a:cs typeface="Arial" panose="020B0604020202020204" pitchFamily="34" charset="0"/>
            </a:endParaRPr>
          </a:p>
          <a:p>
            <a:pPr marL="55563" lvl="1" indent="488950" algn="just">
              <a:buAutoNum type="alphaLcPeriod" startAt="3"/>
              <a:tabLst>
                <a:tab pos="1254125" algn="l"/>
              </a:tabLst>
            </a:pPr>
            <a:r>
              <a:rPr lang="en-US" dirty="0">
                <a:highlight>
                  <a:srgbClr val="FFFFFF"/>
                </a:highlight>
                <a:latin typeface="Arial" panose="020B0604020202020204" pitchFamily="34" charset="0"/>
                <a:cs typeface="Arial" panose="020B0604020202020204" pitchFamily="34" charset="0"/>
              </a:rPr>
              <a:t>AFP Regulations General 165-363 dated 01 Aug 2014, Subject: Standards of Physical Examination in the Armed Forces of the Philippines.</a:t>
            </a:r>
          </a:p>
          <a:p>
            <a:pPr marL="55563" lvl="1" algn="just">
              <a:tabLst>
                <a:tab pos="1254125" algn="l"/>
              </a:tabLst>
            </a:pPr>
            <a:endParaRPr lang="en-US" dirty="0">
              <a:highlight>
                <a:srgbClr val="FFFFFF"/>
              </a:highlight>
              <a:latin typeface="Arial" panose="020B0604020202020204" pitchFamily="34" charset="0"/>
              <a:cs typeface="Arial" panose="020B0604020202020204" pitchFamily="34" charset="0"/>
            </a:endParaRPr>
          </a:p>
          <a:p>
            <a:pPr marL="55563" lvl="1" algn="just">
              <a:tabLst>
                <a:tab pos="1254125" algn="l"/>
              </a:tabLst>
            </a:pPr>
            <a:r>
              <a:rPr lang="en-PH"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d.  Circular Nr 12 dated 23 Sep 1987, Subj: Tour of Active Duty and Security of Tenure of AFP Commissioned Reserve Officers.</a:t>
            </a:r>
          </a:p>
          <a:p>
            <a:pPr marL="887413" lvl="1" indent="-342900" algn="just">
              <a:buAutoNum type="alphaLcPeriod" startAt="3"/>
              <a:tabLst>
                <a:tab pos="1254125" algn="l"/>
              </a:tabLst>
            </a:pPr>
            <a:endParaRPr lang="en-PH"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0" lvl="1" algn="just">
              <a:tabLst>
                <a:tab pos="1254125" algn="l"/>
              </a:tabLst>
            </a:pPr>
            <a:r>
              <a:rPr lang="en-PH" dirty="0">
                <a:highlight>
                  <a:srgbClr val="FFFFFF"/>
                </a:highlight>
                <a:latin typeface="Arial" panose="020B0604020202020204" pitchFamily="34" charset="0"/>
                <a:cs typeface="Arial" panose="020B0604020202020204" pitchFamily="34" charset="0"/>
              </a:rPr>
              <a:t> e.     Circular Nr 19, GHQ, AFP, dated 26 February 1974, Subject: Rotation of Reserve Officers on Extended Tour of Duty.</a:t>
            </a:r>
          </a:p>
          <a:p>
            <a:pPr marL="0" lvl="1" algn="just">
              <a:tabLst>
                <a:tab pos="1254125" algn="l"/>
              </a:tabLst>
            </a:pPr>
            <a:endParaRPr lang="en-PH" dirty="0">
              <a:highlight>
                <a:srgbClr val="FFFFFF"/>
              </a:highlight>
              <a:latin typeface="Arial" panose="020B0604020202020204" pitchFamily="34" charset="0"/>
              <a:cs typeface="Arial" panose="020B0604020202020204" pitchFamily="34" charset="0"/>
            </a:endParaRPr>
          </a:p>
          <a:p>
            <a:pPr marL="0" lvl="1" algn="just">
              <a:tabLst>
                <a:tab pos="1254125" algn="l"/>
              </a:tabLst>
            </a:pPr>
            <a:r>
              <a:rPr lang="en-PH">
                <a:highlight>
                  <a:srgbClr val="FFFFFF"/>
                </a:highlight>
                <a:latin typeface="Arial" panose="020B0604020202020204" pitchFamily="34" charset="0"/>
                <a:cs typeface="Arial" panose="020B0604020202020204" pitchFamily="34" charset="0"/>
              </a:rPr>
              <a:t> </a:t>
            </a:r>
            <a:endParaRPr lang="en-PH" dirty="0">
              <a:highlight>
                <a:srgbClr val="FFFFFF"/>
              </a:highlight>
              <a:latin typeface="Arial" panose="020B0604020202020204" pitchFamily="34" charset="0"/>
              <a:cs typeface="Arial" panose="020B0604020202020204" pitchFamily="34" charset="0"/>
            </a:endParaRPr>
          </a:p>
          <a:p>
            <a:pPr marL="887413" lvl="1" indent="-342900" algn="just">
              <a:buAutoNum type="alphaLcPeriod" startAt="3"/>
              <a:tabLst>
                <a:tab pos="1254125" algn="l"/>
              </a:tabLst>
            </a:pPr>
            <a:endParaRPr lang="en-PH"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r>
              <a:rPr lang="en-PH" dirty="0">
                <a:latin typeface="Arial" panose="020B0604020202020204" pitchFamily="34" charset="0"/>
                <a:cs typeface="Arial" panose="020B0604020202020204" pitchFamily="34" charset="0"/>
              </a:rPr>
              <a:t> 		e.    The Board Secretariat, PAFRRB is under the Career Advisory Department, PAFHRMC.</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p>
          <a:p>
            <a:r>
              <a:rPr lang="en-PH" dirty="0">
                <a:latin typeface="Arial" panose="020B0604020202020204" pitchFamily="34" charset="0"/>
                <a:cs typeface="Arial" panose="020B0604020202020204" pitchFamily="34" charset="0"/>
              </a:rPr>
              <a:t>		f. PAFHRMC shall program the necessary funds to support the operational requirements of the Board.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PH" b="1" dirty="0">
                <a:latin typeface="Arial" panose="020B0604020202020204" pitchFamily="34" charset="0"/>
                <a:cs typeface="Arial" panose="020B0604020202020204" pitchFamily="34" charset="0"/>
              </a:rPr>
              <a:t>	9. RESCISSION:</a:t>
            </a:r>
            <a:r>
              <a:rPr lang="en-PH" dirty="0">
                <a:latin typeface="Arial" panose="020B0604020202020204" pitchFamily="34" charset="0"/>
                <a:cs typeface="Arial" panose="020B0604020202020204" pitchFamily="34" charset="0"/>
              </a:rPr>
              <a:t> SOP Nr 5 HPAF dated 24 August 1987, </a:t>
            </a:r>
            <a:r>
              <a:rPr lang="en-PH" dirty="0" err="1">
                <a:latin typeface="Arial" panose="020B0604020202020204" pitchFamily="34" charset="0"/>
                <a:cs typeface="Arial" panose="020B0604020202020204" pitchFamily="34" charset="0"/>
              </a:rPr>
              <a:t>Ltr</a:t>
            </a:r>
            <a:r>
              <a:rPr lang="en-PH" dirty="0">
                <a:latin typeface="Arial" panose="020B0604020202020204" pitchFamily="34" charset="0"/>
                <a:cs typeface="Arial" panose="020B0604020202020204" pitchFamily="34" charset="0"/>
              </a:rPr>
              <a:t> Dir Nr 13 HPAF dated 14 June 2019, </a:t>
            </a:r>
            <a:r>
              <a:rPr lang="en-US" dirty="0" err="1">
                <a:latin typeface="Arial" panose="020B0604020202020204" pitchFamily="34" charset="0"/>
                <a:cs typeface="Arial" panose="020B0604020202020204" pitchFamily="34" charset="0"/>
              </a:rPr>
              <a:t>Ltr</a:t>
            </a:r>
            <a:r>
              <a:rPr lang="en-US" dirty="0">
                <a:latin typeface="Arial" panose="020B0604020202020204" pitchFamily="34" charset="0"/>
                <a:cs typeface="Arial" panose="020B0604020202020204" pitchFamily="34" charset="0"/>
              </a:rPr>
              <a:t>  Nr 12 HPAF </a:t>
            </a:r>
            <a:r>
              <a:rPr lang="en-US" u="sng" dirty="0">
                <a:latin typeface="Arial" panose="020B0604020202020204" pitchFamily="34" charset="0"/>
                <a:cs typeface="Arial" panose="020B0604020202020204" pitchFamily="34" charset="0"/>
                <a:hlinkClick r:id="rId3"/>
              </a:rPr>
              <a:t>dated</a:t>
            </a:r>
            <a:r>
              <a:rPr lang="en-US" dirty="0">
                <a:latin typeface="Arial" panose="020B0604020202020204" pitchFamily="34" charset="0"/>
                <a:cs typeface="Arial" panose="020B0604020202020204" pitchFamily="34" charset="0"/>
              </a:rPr>
              <a:t> 21 May 2021 and other </a:t>
            </a:r>
            <a:r>
              <a:rPr lang="en-PH" dirty="0">
                <a:latin typeface="Arial" panose="020B0604020202020204" pitchFamily="34" charset="0"/>
                <a:cs typeface="Arial" panose="020B0604020202020204" pitchFamily="34" charset="0"/>
              </a:rPr>
              <a:t>issuances that are in conflict with the provisions of this Directive are hereby rescinded.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PH" b="1" dirty="0">
                <a:latin typeface="Arial" panose="020B0604020202020204" pitchFamily="34" charset="0"/>
                <a:cs typeface="Arial" panose="020B0604020202020204" pitchFamily="34" charset="0"/>
              </a:rPr>
              <a:t>	10. EFFECTIVITY:</a:t>
            </a:r>
            <a:r>
              <a:rPr lang="en-PH" dirty="0">
                <a:latin typeface="Arial" panose="020B0604020202020204" pitchFamily="34" charset="0"/>
                <a:cs typeface="Arial" panose="020B0604020202020204" pitchFamily="34" charset="0"/>
              </a:rPr>
              <a:t> This SOP shall take effect upon publication.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406834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r>
              <a:rPr lang="en-PH" dirty="0">
                <a:latin typeface="Arial" panose="020B0604020202020204" pitchFamily="34" charset="0"/>
                <a:cs typeface="Arial" panose="020B0604020202020204" pitchFamily="34" charset="0"/>
              </a:rPr>
              <a:t> 	</a:t>
            </a:r>
            <a:r>
              <a:rPr lang="en-PH" b="1" dirty="0">
                <a:latin typeface="Arial" panose="020B0604020202020204" pitchFamily="34" charset="0"/>
                <a:cs typeface="Arial" panose="020B0604020202020204" pitchFamily="34" charset="0"/>
              </a:rPr>
              <a:t>ANNEX A: Mandatory Documentary Requirements for ETAD </a:t>
            </a:r>
            <a:endParaRPr lang="en-US" dirty="0">
              <a:latin typeface="Arial" panose="020B0604020202020204" pitchFamily="34" charset="0"/>
              <a:cs typeface="Arial" panose="020B0604020202020204" pitchFamily="34" charset="0"/>
            </a:endParaRPr>
          </a:p>
          <a:p>
            <a:r>
              <a:rPr lang="en-PH"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A. Personnel Action Form (AGO Form 110) duly endorsed by Unit Commander</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B. PAF HRMIS Generated Summary of Information</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C. Unit Recommendation/Unit Justification citing the attitude, personal attributes and performance of 	     duty of the Officer-applicant (Present Unit Assignment)</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D. DLO Clearance or DLO Certificate (To those with pending case)</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E. AFAC Clearance</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F. Statement of Service from OAFA</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G. Latest Annual Physical Examination duly certify by CS, AF (For P1 to P3 applicants) or by TSG, AFP 	    (For P4 applicants)</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H. Last Three (3) consecutive PFT Result (Authenticated and Signed by Athletic Officer)</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I.  Performance Evaluation Report for the last three (5) years</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J. Academic Record of the last Professional Military Education (BAFOC or equivalent course)</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K. Latest Body Mass Index duly certify by Medical Doctor to any Military Treatment Facility</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2x2 Picture (e-copy only)</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L. Notarized Affidavit of Undertaking </a:t>
            </a:r>
            <a:endParaRPr lang="en-US" dirty="0">
              <a:latin typeface="Arial" panose="020B0604020202020204" pitchFamily="34" charset="0"/>
              <a:cs typeface="Arial" panose="020B0604020202020204" pitchFamily="34" charset="0"/>
            </a:endParaRPr>
          </a:p>
          <a:p>
            <a:endParaRPr lang="en-PH" dirty="0">
              <a:latin typeface="Arial" panose="020B0604020202020204" pitchFamily="34" charset="0"/>
              <a:cs typeface="Arial" panose="020B0604020202020204" pitchFamily="34" charset="0"/>
            </a:endParaRP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1358650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r>
              <a:rPr lang="en-PH" dirty="0">
                <a:latin typeface="Arial" panose="020B0604020202020204" pitchFamily="34" charset="0"/>
                <a:cs typeface="Arial" panose="020B0604020202020204" pitchFamily="34" charset="0"/>
              </a:rPr>
              <a:t> 	</a:t>
            </a:r>
          </a:p>
          <a:p>
            <a:pPr lvl="0" algn="just"/>
            <a:endParaRPr lang="en-PH" dirty="0">
              <a:latin typeface="Arial" panose="020B0604020202020204" pitchFamily="34" charset="0"/>
              <a:cs typeface="Arial" panose="020B0604020202020204" pitchFamily="34" charset="0"/>
            </a:endParaRPr>
          </a:p>
          <a:p>
            <a:pPr lvl="0"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pic>
        <p:nvPicPr>
          <p:cNvPr id="4" name="Picture 3">
            <a:extLst>
              <a:ext uri="{FF2B5EF4-FFF2-40B4-BE49-F238E27FC236}">
                <a16:creationId xmlns:a16="http://schemas.microsoft.com/office/drawing/2014/main" id="{A69A361C-1EF3-4405-8703-FAC9B5A42786}"/>
              </a:ext>
            </a:extLst>
          </p:cNvPr>
          <p:cNvPicPr>
            <a:picLocks noChangeAspect="1"/>
          </p:cNvPicPr>
          <p:nvPr/>
        </p:nvPicPr>
        <p:blipFill>
          <a:blip r:embed="rId3"/>
          <a:stretch>
            <a:fillRect/>
          </a:stretch>
        </p:blipFill>
        <p:spPr>
          <a:xfrm>
            <a:off x="3776340" y="1340016"/>
            <a:ext cx="3426894" cy="4883501"/>
          </a:xfrm>
          <a:prstGeom prst="rect">
            <a:avLst/>
          </a:prstGeom>
        </p:spPr>
      </p:pic>
    </p:spTree>
    <p:extLst>
      <p:ext uri="{BB962C8B-B14F-4D97-AF65-F5344CB8AC3E}">
        <p14:creationId xmlns:p14="http://schemas.microsoft.com/office/powerpoint/2010/main" val="176738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06711" y="726480"/>
            <a:ext cx="5174212" cy="2702520"/>
          </a:xfrm>
          <a:prstGeom prst="rect">
            <a:avLst/>
          </a:prstGeom>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effectLst>
                  <a:outerShdw blurRad="50800" dist="50800" dir="5400000" algn="ctr" rotWithShape="0">
                    <a:schemeClr val="tx1"/>
                  </a:outerShdw>
                </a:effectLst>
                <a:latin typeface="Arial Black" panose="020B0A04020102020204" pitchFamily="34" charset="0"/>
                <a:cs typeface="Times New Roman" panose="02020603050405020304" pitchFamily="18" charset="0"/>
              </a:rPr>
              <a:t>END OF</a:t>
            </a:r>
          </a:p>
          <a:p>
            <a:pPr algn="ctr"/>
            <a:r>
              <a:rPr lang="en-US" sz="4000" dirty="0">
                <a:solidFill>
                  <a:schemeClr val="bg1"/>
                </a:solidFill>
                <a:effectLst>
                  <a:outerShdw blurRad="50800" dist="50800" dir="5400000" algn="ctr" rotWithShape="0">
                    <a:schemeClr val="tx1"/>
                  </a:outerShdw>
                </a:effectLst>
                <a:latin typeface="Arial Black" panose="020B0A04020102020204" pitchFamily="34" charset="0"/>
                <a:cs typeface="Times New Roman" panose="02020603050405020304" pitchFamily="18" charset="0"/>
              </a:rPr>
              <a:t>PRESENTATION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US" b="1" dirty="0">
                <a:latin typeface="Arial" panose="020B0604020202020204" pitchFamily="34" charset="0"/>
                <a:cs typeface="Arial" panose="020B0604020202020204" pitchFamily="34" charset="0"/>
              </a:rPr>
              <a:t>	2. POLICIES</a:t>
            </a:r>
          </a:p>
          <a:p>
            <a:pPr algn="just"/>
            <a:endParaRPr lang="en-US" b="1"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This SOP prescribes the guidelines, policies and procedures relative to the implementation of Section I, Executive Order Nr 79 on the grant of Extension of Tour of Active Duty and Security of Tenure of Officers in the Reserve Force, Philippine Air Force.</a:t>
            </a:r>
          </a:p>
          <a:p>
            <a:pPr algn="just"/>
            <a:endParaRPr lang="en-PH" b="1" dirty="0">
              <a:latin typeface="Arial" panose="020B0604020202020204" pitchFamily="34" charset="0"/>
              <a:cs typeface="Arial" panose="020B0604020202020204" pitchFamily="34" charset="0"/>
            </a:endParaRPr>
          </a:p>
          <a:p>
            <a:pPr algn="just"/>
            <a:r>
              <a:rPr lang="en-PH" b="1" dirty="0">
                <a:latin typeface="Arial" panose="020B0604020202020204" pitchFamily="34" charset="0"/>
                <a:cs typeface="Arial" panose="020B0604020202020204" pitchFamily="34" charset="0"/>
              </a:rPr>
              <a:t>	3. Scope</a:t>
            </a:r>
          </a:p>
          <a:p>
            <a:pPr algn="just"/>
            <a:endParaRPr lang="en-US" b="1"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This SOP covers all active PAF Reserve Commissioned Officers with less than 10 years of active commissioned service applying for ETAD and SOT.</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354C1F8B-4AB3-1F80-F6D6-47EC9ACE83C3}"/>
              </a:ext>
            </a:extLst>
          </p:cNvPr>
          <p:cNvSpPr>
            <a:spLocks noGrp="1"/>
          </p:cNvSpPr>
          <p:nvPr>
            <p:ph type="title"/>
          </p:nvPr>
        </p:nvSpPr>
        <p:spPr>
          <a:xfrm>
            <a:off x="330200" y="200995"/>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30242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US" b="1" dirty="0">
                <a:latin typeface="Arial" panose="020B0604020202020204" pitchFamily="34" charset="0"/>
                <a:cs typeface="Arial" panose="020B0604020202020204" pitchFamily="34" charset="0"/>
              </a:rPr>
              <a:t>	4. Definition of Terms</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 </a:t>
            </a:r>
            <a:r>
              <a:rPr lang="en-PH" b="1" dirty="0">
                <a:latin typeface="Arial" panose="020B0604020202020204" pitchFamily="34" charset="0"/>
                <a:cs typeface="Arial" panose="020B0604020202020204" pitchFamily="34" charset="0"/>
              </a:rPr>
              <a:t>Applicants</a:t>
            </a:r>
            <a:r>
              <a:rPr lang="en-PH" dirty="0">
                <a:latin typeface="Arial" panose="020B0604020202020204" pitchFamily="34" charset="0"/>
                <a:cs typeface="Arial" panose="020B0604020202020204" pitchFamily="34" charset="0"/>
              </a:rPr>
              <a:t> - refers to PAF Reserve Officers who were Call to Active Duty and has satisfactorily completed three (3), six (6), and less than ten (10) years of continuous active commissioned military service after their initial Call to Active Duty.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b. </a:t>
            </a:r>
            <a:r>
              <a:rPr lang="en-PH" b="1" dirty="0">
                <a:latin typeface="Arial" panose="020B0604020202020204" pitchFamily="34" charset="0"/>
                <a:cs typeface="Arial" panose="020B0604020202020204" pitchFamily="34" charset="0"/>
              </a:rPr>
              <a:t>Call to Active Duty (CAD) </a:t>
            </a:r>
            <a:r>
              <a:rPr lang="en-PH" dirty="0">
                <a:latin typeface="Arial" panose="020B0604020202020204" pitchFamily="34" charset="0"/>
                <a:cs typeface="Arial" panose="020B0604020202020204" pitchFamily="34" charset="0"/>
              </a:rPr>
              <a:t>— refers to the initial three (3) years of continuous commissioned military service with pay and allowances. </a:t>
            </a:r>
          </a:p>
          <a:p>
            <a:pPr algn="just"/>
            <a:endParaRPr lang="en-PH"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c. </a:t>
            </a:r>
            <a:r>
              <a:rPr lang="en-PH" b="1" dirty="0">
                <a:latin typeface="Arial" panose="020B0604020202020204" pitchFamily="34" charset="0"/>
                <a:cs typeface="Arial" panose="020B0604020202020204" pitchFamily="34" charset="0"/>
              </a:rPr>
              <a:t>Certificate of Disability Discharge</a:t>
            </a:r>
            <a:r>
              <a:rPr lang="en-PH" dirty="0">
                <a:latin typeface="Arial" panose="020B0604020202020204" pitchFamily="34" charset="0"/>
                <a:cs typeface="Arial" panose="020B0604020202020204" pitchFamily="34" charset="0"/>
              </a:rPr>
              <a:t> - refers to a medical discharge of a military personnel who is unfit for duty due to a total and permanent disability as determined by medical evaluation board.</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d. </a:t>
            </a:r>
            <a:r>
              <a:rPr lang="en-PH" b="1" dirty="0">
                <a:latin typeface="Arial" panose="020B0604020202020204" pitchFamily="34" charset="0"/>
                <a:cs typeface="Arial" panose="020B0604020202020204" pitchFamily="34" charset="0"/>
              </a:rPr>
              <a:t>Extended Tour of Active Duty (ETAD)</a:t>
            </a:r>
            <a:r>
              <a:rPr lang="en-PH" dirty="0">
                <a:latin typeface="Arial" panose="020B0604020202020204" pitchFamily="34" charset="0"/>
                <a:cs typeface="Arial" panose="020B0604020202020204" pitchFamily="34" charset="0"/>
              </a:rPr>
              <a:t> — refers to the continuous commissioned military service rendered beyond the initial CAD of three (3) years period but not more than ten (10) years of active service or prior to the granting of SOT orders as the case maybe.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e. </a:t>
            </a:r>
            <a:r>
              <a:rPr lang="en-PH" b="1" dirty="0">
                <a:latin typeface="Arial" panose="020B0604020202020204" pitchFamily="34" charset="0"/>
                <a:cs typeface="Arial" panose="020B0604020202020204" pitchFamily="34" charset="0"/>
              </a:rPr>
              <a:t>General Court Martial (GCM) </a:t>
            </a:r>
            <a:r>
              <a:rPr lang="en-PH" dirty="0">
                <a:latin typeface="Arial" panose="020B0604020202020204" pitchFamily="34" charset="0"/>
                <a:cs typeface="Arial" panose="020B0604020202020204" pitchFamily="34" charset="0"/>
              </a:rPr>
              <a:t>– refers to the military court with the highest authority to try and adjudicate serious offenses committed by the members of the Armed Forces of the Philippines.</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49927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algn="just"/>
            <a:r>
              <a:rPr lang="en-PH" dirty="0">
                <a:latin typeface="Arial" panose="020B0604020202020204" pitchFamily="34" charset="0"/>
                <a:cs typeface="Arial" panose="020B0604020202020204" pitchFamily="34" charset="0"/>
              </a:rPr>
              <a:t> 	f. </a:t>
            </a:r>
            <a:r>
              <a:rPr lang="en-PH" b="1" dirty="0">
                <a:latin typeface="Arial" panose="020B0604020202020204" pitchFamily="34" charset="0"/>
                <a:cs typeface="Arial" panose="020B0604020202020204" pitchFamily="34" charset="0"/>
              </a:rPr>
              <a:t>Inactive Status</a:t>
            </a:r>
            <a:r>
              <a:rPr lang="en-PH" dirty="0">
                <a:latin typeface="Arial" panose="020B0604020202020204" pitchFamily="34" charset="0"/>
                <a:cs typeface="Arial" panose="020B0604020202020204" pitchFamily="34" charset="0"/>
              </a:rPr>
              <a:t> – refers to status of Officer who is not in active duty with the AFP.</a:t>
            </a:r>
          </a:p>
          <a:p>
            <a:pPr algn="just"/>
            <a:endParaRPr lang="en-PH"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g. </a:t>
            </a:r>
            <a:r>
              <a:rPr lang="en-PH" b="1" dirty="0">
                <a:latin typeface="Arial" panose="020B0604020202020204" pitchFamily="34" charset="0"/>
                <a:cs typeface="Arial" panose="020B0604020202020204" pitchFamily="34" charset="0"/>
              </a:rPr>
              <a:t>Personnel Evaluation Report (PER)</a:t>
            </a:r>
            <a:r>
              <a:rPr lang="en-PH" dirty="0">
                <a:latin typeface="Arial" panose="020B0604020202020204" pitchFamily="34" charset="0"/>
                <a:cs typeface="Arial" panose="020B0604020202020204" pitchFamily="34" charset="0"/>
              </a:rPr>
              <a:t> – refers to the remarks or rating report of accomplishment cited by military personnel.</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h. </a:t>
            </a:r>
            <a:r>
              <a:rPr lang="en-PH" b="1" dirty="0">
                <a:latin typeface="Arial" panose="020B0604020202020204" pitchFamily="34" charset="0"/>
                <a:cs typeface="Arial" panose="020B0604020202020204" pitchFamily="34" charset="0"/>
              </a:rPr>
              <a:t>Philippine Air Force Efficiency and Separation Board (PAF ESB)</a:t>
            </a:r>
            <a:r>
              <a:rPr lang="en-PH" dirty="0">
                <a:latin typeface="Arial" panose="020B0604020202020204" pitchFamily="34" charset="0"/>
                <a:cs typeface="Arial" panose="020B0604020202020204" pitchFamily="34" charset="0"/>
              </a:rPr>
              <a:t> – refers to the Board composed of Senior Officers convened to determine the fitness of a military Officer to remain in the military service.</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p>
          <a:p>
            <a:pPr algn="just"/>
            <a:r>
              <a:rPr lang="en-PH" dirty="0">
                <a:latin typeface="Arial" panose="020B0604020202020204" pitchFamily="34" charset="0"/>
                <a:cs typeface="Arial" panose="020B0604020202020204" pitchFamily="34" charset="0"/>
              </a:rPr>
              <a:t>	i. </a:t>
            </a:r>
            <a:r>
              <a:rPr lang="en-PH" b="1" dirty="0">
                <a:latin typeface="Arial" panose="020B0604020202020204" pitchFamily="34" charset="0"/>
                <a:cs typeface="Arial" panose="020B0604020202020204" pitchFamily="34" charset="0"/>
              </a:rPr>
              <a:t>Philippine Air Force Medical Board</a:t>
            </a:r>
            <a:r>
              <a:rPr lang="en-PH" dirty="0">
                <a:latin typeface="Arial" panose="020B0604020202020204" pitchFamily="34" charset="0"/>
                <a:cs typeface="Arial" panose="020B0604020202020204" pitchFamily="34" charset="0"/>
              </a:rPr>
              <a:t> – refers to the Board responsible for assessing the medical fitness and health status of military personnel.</a:t>
            </a:r>
          </a:p>
          <a:p>
            <a:pPr algn="just"/>
            <a:r>
              <a:rPr lang="en-PH" dirty="0">
                <a:latin typeface="Arial" panose="020B0604020202020204" pitchFamily="34" charset="0"/>
                <a:cs typeface="Arial" panose="020B0604020202020204" pitchFamily="34" charset="0"/>
              </a:rPr>
              <a:t>	</a:t>
            </a:r>
          </a:p>
          <a:p>
            <a:pPr algn="just"/>
            <a:r>
              <a:rPr lang="en-PH" dirty="0">
                <a:latin typeface="Arial" panose="020B0604020202020204" pitchFamily="34" charset="0"/>
                <a:cs typeface="Arial" panose="020B0604020202020204" pitchFamily="34" charset="0"/>
              </a:rPr>
              <a:t>	j. </a:t>
            </a:r>
            <a:r>
              <a:rPr lang="en-PH" b="1" dirty="0">
                <a:latin typeface="Arial" panose="020B0604020202020204" pitchFamily="34" charset="0"/>
                <a:cs typeface="Arial" panose="020B0604020202020204" pitchFamily="34" charset="0"/>
              </a:rPr>
              <a:t>Philippine </a:t>
            </a:r>
            <a:r>
              <a:rPr lang="en-US" b="1" dirty="0">
                <a:latin typeface="Arial" panose="020B0604020202020204" pitchFamily="34" charset="0"/>
                <a:cs typeface="Arial" panose="020B0604020202020204" pitchFamily="34" charset="0"/>
              </a:rPr>
              <a:t>Air Force</a:t>
            </a:r>
            <a:r>
              <a:rPr lang="en-PH" b="1" dirty="0">
                <a:latin typeface="Arial" panose="020B0604020202020204" pitchFamily="34" charset="0"/>
                <a:cs typeface="Arial" panose="020B0604020202020204" pitchFamily="34" charset="0"/>
              </a:rPr>
              <a:t> Retention and </a:t>
            </a:r>
            <a:r>
              <a:rPr lang="en-US" b="1" dirty="0">
                <a:latin typeface="Arial" panose="020B0604020202020204" pitchFamily="34" charset="0"/>
                <a:cs typeface="Arial" panose="020B0604020202020204" pitchFamily="34" charset="0"/>
              </a:rPr>
              <a:t>Reversion </a:t>
            </a:r>
            <a:r>
              <a:rPr lang="en-PH" b="1" dirty="0">
                <a:latin typeface="Arial" panose="020B0604020202020204" pitchFamily="34" charset="0"/>
                <a:cs typeface="Arial" panose="020B0604020202020204" pitchFamily="34" charset="0"/>
              </a:rPr>
              <a:t>Board (PAFRRB)</a:t>
            </a:r>
            <a:r>
              <a:rPr lang="en-PH" dirty="0">
                <a:latin typeface="Arial" panose="020B0604020202020204" pitchFamily="34" charset="0"/>
                <a:cs typeface="Arial" panose="020B0604020202020204" pitchFamily="34" charset="0"/>
              </a:rPr>
              <a:t> - refers to the Board responsible for the screening, processing, deliberating and recommending qualified applicants for ETAD.</a:t>
            </a:r>
            <a:endParaRPr lang="en-US" dirty="0">
              <a:latin typeface="Arial" panose="020B0604020202020204" pitchFamily="34" charset="0"/>
              <a:cs typeface="Arial" panose="020B0604020202020204" pitchFamily="34" charset="0"/>
            </a:endParaRPr>
          </a:p>
          <a:p>
            <a:pPr algn="just"/>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r>
              <a:rPr lang="en-PH" dirty="0"/>
              <a:t>	</a:t>
            </a:r>
            <a:r>
              <a:rPr lang="en-PH" dirty="0">
                <a:latin typeface="Arial" panose="020B0604020202020204" pitchFamily="34" charset="0"/>
                <a:cs typeface="Arial" panose="020B0604020202020204" pitchFamily="34" charset="0"/>
              </a:rPr>
              <a:t>k. </a:t>
            </a:r>
            <a:r>
              <a:rPr lang="en-PH" b="1" dirty="0">
                <a:latin typeface="Arial" panose="020B0604020202020204" pitchFamily="34" charset="0"/>
                <a:cs typeface="Arial" panose="020B0604020202020204" pitchFamily="34" charset="0"/>
              </a:rPr>
              <a:t>Philippine Air Force Security of Tenure Board (PAFSOTB) </a:t>
            </a:r>
            <a:r>
              <a:rPr lang="en-PH" dirty="0">
                <a:latin typeface="Arial" panose="020B0604020202020204" pitchFamily="34" charset="0"/>
                <a:cs typeface="Arial" panose="020B0604020202020204" pitchFamily="34" charset="0"/>
              </a:rPr>
              <a:t>– refers to the Board responsible for the screening, processing, deliberating and recommending qualified applicants for Security of Tenure.</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36800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r>
              <a:rPr lang="en-PH" dirty="0">
                <a:latin typeface="Arial" panose="020B0604020202020204" pitchFamily="34" charset="0"/>
                <a:cs typeface="Arial" panose="020B0604020202020204" pitchFamily="34" charset="0"/>
              </a:rPr>
              <a:t> 	l. </a:t>
            </a:r>
            <a:r>
              <a:rPr lang="en-PH" b="1" dirty="0">
                <a:latin typeface="Arial" panose="020B0604020202020204" pitchFamily="34" charset="0"/>
                <a:cs typeface="Arial" panose="020B0604020202020204" pitchFamily="34" charset="0"/>
              </a:rPr>
              <a:t>Physical Fitness Test (PFT)</a:t>
            </a:r>
            <a:r>
              <a:rPr lang="en-PH" dirty="0">
                <a:latin typeface="Arial" panose="020B0604020202020204" pitchFamily="34" charset="0"/>
                <a:cs typeface="Arial" panose="020B0604020202020204" pitchFamily="34" charset="0"/>
              </a:rPr>
              <a:t> – refers to standardized assessment designed composed of series of exercises to evaluate the physical fitness and readiness of military personnel.</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m. </a:t>
            </a:r>
            <a:r>
              <a:rPr lang="en-PH" b="1" dirty="0">
                <a:latin typeface="Arial" panose="020B0604020202020204" pitchFamily="34" charset="0"/>
                <a:cs typeface="Arial" panose="020B0604020202020204" pitchFamily="34" charset="0"/>
              </a:rPr>
              <a:t>Physical Profile System</a:t>
            </a:r>
            <a:r>
              <a:rPr lang="en-PH" dirty="0">
                <a:latin typeface="Arial" panose="020B0604020202020204" pitchFamily="34" charset="0"/>
                <a:cs typeface="Arial" panose="020B0604020202020204" pitchFamily="34" charset="0"/>
              </a:rPr>
              <a:t> – refers to the method of categorizing and determining physical and mental health fitness of an individual to perform general military duties.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tabLst>
                <a:tab pos="1614488" algn="l"/>
              </a:tabLst>
            </a:pPr>
            <a:r>
              <a:rPr lang="en-PH" dirty="0">
                <a:latin typeface="Arial" panose="020B0604020202020204" pitchFamily="34" charset="0"/>
                <a:cs typeface="Arial" panose="020B0604020202020204" pitchFamily="34" charset="0"/>
              </a:rPr>
              <a:t>	1) </a:t>
            </a:r>
            <a:r>
              <a:rPr lang="en-PH" b="1" dirty="0">
                <a:latin typeface="Arial" panose="020B0604020202020204" pitchFamily="34" charset="0"/>
                <a:cs typeface="Arial" panose="020B0604020202020204" pitchFamily="34" charset="0"/>
              </a:rPr>
              <a:t>Physical Profile 1 (P1)</a:t>
            </a:r>
            <a:r>
              <a:rPr lang="en-PH" dirty="0">
                <a:latin typeface="Arial" panose="020B0604020202020204" pitchFamily="34" charset="0"/>
                <a:cs typeface="Arial" panose="020B0604020202020204" pitchFamily="34" charset="0"/>
              </a:rPr>
              <a:t> – is the physical profile of an individual who is free from any disease and physical deformity that permits him/her to engage in fatiguing work, marching and prolonged hand-to-hand combat for long period of time.</a:t>
            </a:r>
            <a:endParaRPr lang="en-US" dirty="0">
              <a:latin typeface="Arial" panose="020B0604020202020204" pitchFamily="34" charset="0"/>
              <a:cs typeface="Arial" panose="020B0604020202020204" pitchFamily="34" charset="0"/>
            </a:endParaRPr>
          </a:p>
          <a:p>
            <a:pPr lvl="0">
              <a:tabLst>
                <a:tab pos="1614488" algn="l"/>
              </a:tabLst>
            </a:pPr>
            <a:r>
              <a:rPr lang="en-PH" dirty="0">
                <a:latin typeface="Arial" panose="020B0604020202020204" pitchFamily="34" charset="0"/>
                <a:cs typeface="Arial" panose="020B0604020202020204" pitchFamily="34" charset="0"/>
              </a:rPr>
              <a:t>	2) </a:t>
            </a:r>
            <a:r>
              <a:rPr lang="en-PH" b="1" dirty="0">
                <a:latin typeface="Arial" panose="020B0604020202020204" pitchFamily="34" charset="0"/>
                <a:cs typeface="Arial" panose="020B0604020202020204" pitchFamily="34" charset="0"/>
              </a:rPr>
              <a:t>Physical Profile 2 (P2)</a:t>
            </a:r>
            <a:r>
              <a:rPr lang="en-PH" dirty="0">
                <a:latin typeface="Arial" panose="020B0604020202020204" pitchFamily="34" charset="0"/>
                <a:cs typeface="Arial" panose="020B0604020202020204" pitchFamily="34" charset="0"/>
              </a:rPr>
              <a:t> – is the physical profile of an individual who is free from any disease but may have minor defects, such as slight limitation on eyesight or joint movements. Personnel may be exposed to the same rigor as P1.</a:t>
            </a:r>
            <a:endParaRPr lang="en-US" dirty="0">
              <a:latin typeface="Arial" panose="020B0604020202020204" pitchFamily="34" charset="0"/>
              <a:cs typeface="Arial" panose="020B0604020202020204" pitchFamily="34" charset="0"/>
            </a:endParaRPr>
          </a:p>
          <a:p>
            <a:pPr lvl="0">
              <a:tabLst>
                <a:tab pos="1614488" algn="l"/>
              </a:tabLst>
            </a:pPr>
            <a:r>
              <a:rPr lang="en-PH" dirty="0">
                <a:latin typeface="Arial" panose="020B0604020202020204" pitchFamily="34" charset="0"/>
                <a:cs typeface="Arial" panose="020B0604020202020204" pitchFamily="34" charset="0"/>
              </a:rPr>
              <a:t>	3) </a:t>
            </a:r>
            <a:r>
              <a:rPr lang="en-PH" b="1" dirty="0">
                <a:latin typeface="Arial" panose="020B0604020202020204" pitchFamily="34" charset="0"/>
                <a:cs typeface="Arial" panose="020B0604020202020204" pitchFamily="34" charset="0"/>
              </a:rPr>
              <a:t>Physical Profile 3 (P3)</a:t>
            </a:r>
            <a:r>
              <a:rPr lang="en-PH" dirty="0">
                <a:latin typeface="Arial" panose="020B0604020202020204" pitchFamily="34" charset="0"/>
                <a:cs typeface="Arial" panose="020B0604020202020204" pitchFamily="34" charset="0"/>
              </a:rPr>
              <a:t> – is the physical profile of an individual who serves in combat support capacities and administrative duties including the ability to march, work for long periods of time and defend himself in close encounter.</a:t>
            </a:r>
            <a:endParaRPr lang="en-US" dirty="0">
              <a:latin typeface="Arial" panose="020B0604020202020204" pitchFamily="34" charset="0"/>
              <a:cs typeface="Arial" panose="020B0604020202020204" pitchFamily="34" charset="0"/>
            </a:endParaRPr>
          </a:p>
          <a:p>
            <a:pPr lvl="0">
              <a:tabLst>
                <a:tab pos="1614488" algn="l"/>
              </a:tabLst>
            </a:pPr>
            <a:r>
              <a:rPr lang="en-PH" dirty="0">
                <a:latin typeface="Arial" panose="020B0604020202020204" pitchFamily="34" charset="0"/>
                <a:cs typeface="Arial" panose="020B0604020202020204" pitchFamily="34" charset="0"/>
              </a:rPr>
              <a:t>	4) </a:t>
            </a:r>
            <a:r>
              <a:rPr lang="en-PH" b="1" dirty="0">
                <a:latin typeface="Arial" panose="020B0604020202020204" pitchFamily="34" charset="0"/>
                <a:cs typeface="Arial" panose="020B0604020202020204" pitchFamily="34" charset="0"/>
              </a:rPr>
              <a:t>Physical Profile 4 (P4) </a:t>
            </a:r>
            <a:r>
              <a:rPr lang="en-PH" dirty="0">
                <a:latin typeface="Arial" panose="020B0604020202020204" pitchFamily="34" charset="0"/>
                <a:cs typeface="Arial" panose="020B0604020202020204" pitchFamily="34" charset="0"/>
              </a:rPr>
              <a:t>– is the physical profile of an individual who is incapable to perform duties in the military service.</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011347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r>
              <a:rPr lang="en-PH" dirty="0">
                <a:latin typeface="Arial" panose="020B0604020202020204" pitchFamily="34" charset="0"/>
                <a:cs typeface="Arial" panose="020B0604020202020204" pitchFamily="34" charset="0"/>
              </a:rPr>
              <a:t> 	n. </a:t>
            </a:r>
            <a:r>
              <a:rPr lang="en-PH" b="1" dirty="0">
                <a:latin typeface="Arial" panose="020B0604020202020204" pitchFamily="34" charset="0"/>
                <a:cs typeface="Arial" panose="020B0604020202020204" pitchFamily="34" charset="0"/>
              </a:rPr>
              <a:t>Professional Military Education (PME)</a:t>
            </a:r>
            <a:r>
              <a:rPr lang="en-PH" dirty="0">
                <a:latin typeface="Arial" panose="020B0604020202020204" pitchFamily="34" charset="0"/>
                <a:cs typeface="Arial" panose="020B0604020202020204" pitchFamily="34" charset="0"/>
              </a:rPr>
              <a:t> – refers to the progressive military courses given to military personnel intended for promotional requirements.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o. </a:t>
            </a:r>
            <a:r>
              <a:rPr lang="en-PH" b="1" dirty="0">
                <a:latin typeface="Arial" panose="020B0604020202020204" pitchFamily="34" charset="0"/>
                <a:cs typeface="Arial" panose="020B0604020202020204" pitchFamily="34" charset="0"/>
              </a:rPr>
              <a:t>Provisional Extension of Tour of Active Duty (Provisional ETAD)</a:t>
            </a:r>
            <a:r>
              <a:rPr lang="en-PH" dirty="0">
                <a:latin typeface="Arial" panose="020B0604020202020204" pitchFamily="34" charset="0"/>
                <a:cs typeface="Arial" panose="020B0604020202020204" pitchFamily="34" charset="0"/>
              </a:rPr>
              <a:t> — refers to the six (6) months extension that may be recommended by the Board or as directed by CG, PAF on instances in this policy.</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p. </a:t>
            </a:r>
            <a:r>
              <a:rPr lang="en-PH" b="1" dirty="0">
                <a:latin typeface="Arial" panose="020B0604020202020204" pitchFamily="34" charset="0"/>
                <a:cs typeface="Arial" panose="020B0604020202020204" pitchFamily="34" charset="0"/>
              </a:rPr>
              <a:t>Re-CAD</a:t>
            </a:r>
            <a:r>
              <a:rPr lang="en-PH" dirty="0">
                <a:latin typeface="Arial" panose="020B0604020202020204" pitchFamily="34" charset="0"/>
                <a:cs typeface="Arial" panose="020B0604020202020204" pitchFamily="34" charset="0"/>
              </a:rPr>
              <a:t> – refers to the Call to Active Duty of a Reserve Officer who was previously reverted into inactive status.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q. </a:t>
            </a:r>
            <a:r>
              <a:rPr lang="en-PH" b="1" dirty="0">
                <a:latin typeface="Arial" panose="020B0604020202020204" pitchFamily="34" charset="0"/>
                <a:cs typeface="Arial" panose="020B0604020202020204" pitchFamily="34" charset="0"/>
              </a:rPr>
              <a:t>Reversion</a:t>
            </a:r>
            <a:r>
              <a:rPr lang="en-PH" dirty="0">
                <a:latin typeface="Arial" panose="020B0604020202020204" pitchFamily="34" charset="0"/>
                <a:cs typeface="Arial" panose="020B0604020202020204" pitchFamily="34" charset="0"/>
              </a:rPr>
              <a:t> – refers to the return of the Reserve Officers of the AFP to inactive status.</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r. </a:t>
            </a:r>
            <a:r>
              <a:rPr lang="en-PH" b="1" dirty="0">
                <a:latin typeface="Arial" panose="020B0604020202020204" pitchFamily="34" charset="0"/>
                <a:cs typeface="Arial" panose="020B0604020202020204" pitchFamily="34" charset="0"/>
              </a:rPr>
              <a:t>Re-profiling</a:t>
            </a:r>
            <a:r>
              <a:rPr lang="en-PH" dirty="0">
                <a:latin typeface="Arial" panose="020B0604020202020204" pitchFamily="34" charset="0"/>
                <a:cs typeface="Arial" panose="020B0604020202020204" pitchFamily="34" charset="0"/>
              </a:rPr>
              <a:t> - refers to the medical review of an existing physical profile of an individual.</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s. </a:t>
            </a:r>
            <a:r>
              <a:rPr lang="en-PH" b="1" dirty="0">
                <a:latin typeface="Arial" panose="020B0604020202020204" pitchFamily="34" charset="0"/>
                <a:cs typeface="Arial" panose="020B0604020202020204" pitchFamily="34" charset="0"/>
              </a:rPr>
              <a:t>Security of Tenure (SOT)</a:t>
            </a:r>
            <a:r>
              <a:rPr lang="en-PH" dirty="0">
                <a:latin typeface="Arial" panose="020B0604020202020204" pitchFamily="34" charset="0"/>
                <a:cs typeface="Arial" panose="020B0604020202020204" pitchFamily="34" charset="0"/>
              </a:rPr>
              <a:t> – refers to the satisfactory and continuous active commissioned service covering the period from the tenth (10</a:t>
            </a:r>
            <a:r>
              <a:rPr lang="en-PH" baseline="30000" dirty="0">
                <a:latin typeface="Arial" panose="020B0604020202020204" pitchFamily="34" charset="0"/>
                <a:cs typeface="Arial" panose="020B0604020202020204" pitchFamily="34" charset="0"/>
              </a:rPr>
              <a:t>th</a:t>
            </a:r>
            <a:r>
              <a:rPr lang="en-PH" dirty="0">
                <a:latin typeface="Arial" panose="020B0604020202020204" pitchFamily="34" charset="0"/>
                <a:cs typeface="Arial" panose="020B0604020202020204" pitchFamily="34" charset="0"/>
              </a:rPr>
              <a:t>) year of service and upon granting of SOT orders as the case may be, without the benefit of ETAD orders, up to the time of compulsory retirement.</a:t>
            </a:r>
            <a:endParaRPr lang="en-US" dirty="0">
              <a:latin typeface="Arial" panose="020B0604020202020204" pitchFamily="34" charset="0"/>
              <a:cs typeface="Arial" panose="020B0604020202020204" pitchFamily="34" charset="0"/>
            </a:endParaRPr>
          </a:p>
          <a:p>
            <a:r>
              <a:rPr lang="en-PH" dirty="0"/>
              <a:t> </a:t>
            </a:r>
            <a:endParaRPr lang="en-US" dirty="0"/>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29622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491343" y="1277258"/>
            <a:ext cx="672374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rrow: Left 1">
            <a:hlinkClick r:id="" action="ppaction://noaction"/>
          </p:cNvPr>
          <p:cNvSpPr/>
          <p:nvPr/>
        </p:nvSpPr>
        <p:spPr>
          <a:xfrm>
            <a:off x="1890584" y="2686192"/>
            <a:ext cx="197708" cy="185352"/>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TextBox 2"/>
          <p:cNvSpPr txBox="1"/>
          <p:nvPr/>
        </p:nvSpPr>
        <p:spPr>
          <a:xfrm>
            <a:off x="385525" y="1319103"/>
            <a:ext cx="11420949" cy="523220"/>
          </a:xfrm>
          <a:prstGeom prst="rect">
            <a:avLst/>
          </a:prstGeom>
          <a:noFill/>
        </p:spPr>
        <p:txBody>
          <a:bodyPr wrap="square" rtlCol="0">
            <a:spAutoFit/>
          </a:bodyPr>
          <a:lstStyle/>
          <a:p>
            <a:pPr algn="just">
              <a:spcAft>
                <a:spcPts val="1200"/>
              </a:spcAft>
            </a:pPr>
            <a:r>
              <a:rPr lang="en-US" sz="2800" b="1" dirty="0">
                <a:latin typeface="Arial" panose="020B0604020202020204" pitchFamily="34" charset="0"/>
                <a:cs typeface="Arial" panose="020B0604020202020204" pitchFamily="34" charset="0"/>
              </a:rPr>
              <a:t>                   </a:t>
            </a:r>
            <a:endParaRPr lang="en-PH" sz="2800" dirty="0">
              <a:latin typeface="Arial" panose="020B0604020202020204" pitchFamily="34" charset="0"/>
              <a:cs typeface="Arial" panose="020B0604020202020204" pitchFamily="34" charset="0"/>
            </a:endParaRPr>
          </a:p>
        </p:txBody>
      </p:sp>
      <p:sp>
        <p:nvSpPr>
          <p:cNvPr id="5" name="Rectangle 4"/>
          <p:cNvSpPr/>
          <p:nvPr/>
        </p:nvSpPr>
        <p:spPr>
          <a:xfrm>
            <a:off x="329784" y="1405850"/>
            <a:ext cx="11648856" cy="5083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nchorCtr="0"/>
          <a:lstStyle/>
          <a:p>
            <a:pPr lvl="0"/>
            <a:r>
              <a:rPr lang="en-PH" dirty="0">
                <a:latin typeface="Arial" panose="020B0604020202020204" pitchFamily="34" charset="0"/>
                <a:cs typeface="Arial" panose="020B0604020202020204" pitchFamily="34" charset="0"/>
              </a:rPr>
              <a:t> 	t. </a:t>
            </a:r>
            <a:r>
              <a:rPr lang="en-PH" b="1" dirty="0">
                <a:latin typeface="Arial" panose="020B0604020202020204" pitchFamily="34" charset="0"/>
                <a:cs typeface="Arial" panose="020B0604020202020204" pitchFamily="34" charset="0"/>
              </a:rPr>
              <a:t>Satisfactory and Continuous Active Commissioned Service</a:t>
            </a:r>
            <a:r>
              <a:rPr lang="en-PH" dirty="0">
                <a:latin typeface="Arial" panose="020B0604020202020204" pitchFamily="34" charset="0"/>
                <a:cs typeface="Arial" panose="020B0604020202020204" pitchFamily="34" charset="0"/>
              </a:rPr>
              <a:t> — refers to the prescribed three (3), six (6) and ten (10) years military service rendered without gap or interruption as may have been caused by reversion to inactive status or by leave without pay and it shall be predicated on his/her satisfactory performance in accordance with existing PAF and/or AFP standards. When such performance has not met the required standards, ETAD may be denied by the Board after due deliberation.</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0"/>
            <a:r>
              <a:rPr lang="en-PH" dirty="0">
                <a:latin typeface="Arial" panose="020B0604020202020204" pitchFamily="34" charset="0"/>
                <a:cs typeface="Arial" panose="020B0604020202020204" pitchFamily="34" charset="0"/>
              </a:rPr>
              <a:t>	u. </a:t>
            </a:r>
            <a:r>
              <a:rPr lang="en-PH" b="1" dirty="0">
                <a:latin typeface="Arial" panose="020B0604020202020204" pitchFamily="34" charset="0"/>
                <a:cs typeface="Arial" panose="020B0604020202020204" pitchFamily="34" charset="0"/>
              </a:rPr>
              <a:t>Satisfactory performance</a:t>
            </a:r>
            <a:r>
              <a:rPr lang="en-PH" dirty="0">
                <a:latin typeface="Arial" panose="020B0604020202020204" pitchFamily="34" charset="0"/>
                <a:cs typeface="Arial" panose="020B0604020202020204" pitchFamily="34" charset="0"/>
              </a:rPr>
              <a:t> — refers to the achievement of the applicant to meet the minimum PAF/AFP standards in Performance Evaluation Report (PER), Physical Fitness Test (PFT), Professional Military Education (PME) courses and attitude, personal attributes, performance of duty of the applicant as reflected on his/her Unit Recommendation/Unit Justification. </a:t>
            </a:r>
            <a:endParaRPr lang="en-US" dirty="0">
              <a:latin typeface="Arial" panose="020B0604020202020204" pitchFamily="34" charset="0"/>
              <a:cs typeface="Arial" panose="020B0604020202020204" pitchFamily="34" charset="0"/>
            </a:endParaRPr>
          </a:p>
          <a:p>
            <a:r>
              <a:rPr lang="en-PH"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7640F7B-0ACB-5ED1-89F0-1A9722CFCEFD}"/>
              </a:ext>
            </a:extLst>
          </p:cNvPr>
          <p:cNvSpPr>
            <a:spLocks noGrp="1"/>
          </p:cNvSpPr>
          <p:nvPr>
            <p:ph type="title"/>
          </p:nvPr>
        </p:nvSpPr>
        <p:spPr>
          <a:xfrm>
            <a:off x="330200" y="247650"/>
            <a:ext cx="11861800" cy="865188"/>
          </a:xfrm>
        </p:spPr>
        <p:txBody>
          <a:bodyPr>
            <a:noAutofit/>
          </a:bodyPr>
          <a:lstStyle/>
          <a:p>
            <a:r>
              <a:rPr lang="en-PH" sz="3200" dirty="0">
                <a:solidFill>
                  <a:schemeClr val="tx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Guidelines and Procedures on the Grant of   Extension of Tour of Active Duty (ETAD) and Security of Tenure (SOT)</a:t>
            </a:r>
            <a:endParaRPr lang="en-PH" altLang="en-US" sz="3200" dirty="0">
              <a:solidFill>
                <a:schemeClr val="tx2"/>
              </a:solidFill>
            </a:endParaRPr>
          </a:p>
        </p:txBody>
      </p:sp>
    </p:spTree>
    <p:extLst>
      <p:ext uri="{BB962C8B-B14F-4D97-AF65-F5344CB8AC3E}">
        <p14:creationId xmlns:p14="http://schemas.microsoft.com/office/powerpoint/2010/main" val="553623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6109</Words>
  <Application>Microsoft Office PowerPoint</Application>
  <PresentationFormat>Widescreen</PresentationFormat>
  <Paragraphs>432</Paragraphs>
  <Slides>33</Slides>
  <Notes>33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Arial Narrow</vt:lpstr>
      <vt:lpstr>Arial Black</vt:lpstr>
      <vt:lpstr>1_Office Theme</vt:lpstr>
      <vt:lpstr>PowerPoint Presentation</vt:lpstr>
      <vt:lpstr>PowerPoint Presentation</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Guidelines and Procedures on the Grant of   Extension of Tour of Active Duty (ETAD) and Security of Tenure (SOT)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Torres</dc:creator>
  <cp:lastModifiedBy>Walter Cabatingan</cp:lastModifiedBy>
  <cp:revision>902</cp:revision>
  <cp:lastPrinted>2024-06-13T22:34:55Z</cp:lastPrinted>
  <dcterms:created xsi:type="dcterms:W3CDTF">2023-09-27T03:19:00Z</dcterms:created>
  <dcterms:modified xsi:type="dcterms:W3CDTF">2024-06-18T06:21:25Z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6D58F8852A5A40F294417235B4DD033E_13</vt:lpwstr>
  </property>
  <property fmtid="{D5CDD505-2E9C-101B-9397-08002B2CF9AE}" pid="3" name="KSOProductBuildVer">
    <vt:lpwstr>1033-12.2.0.16909</vt:lpwstr>
  </property>
</Properties>
</file>